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hokNt3btpJNYOQGx0WGtcY4bpK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9A2806-D0F7-4827-883B-C955CB192F5D}">
  <a:tblStyle styleId="{A19A2806-D0F7-4827-883B-C955CB192F5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e92e6af38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e92e6af3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e92e6af38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e92e6af3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14" name="Shape 14"/>
        <p:cNvGrpSpPr/>
        <p:nvPr/>
      </p:nvGrpSpPr>
      <p:grpSpPr>
        <a:xfrm>
          <a:off x="0" y="0"/>
          <a:ext cx="0" cy="0"/>
          <a:chOff x="0" y="0"/>
          <a:chExt cx="0" cy="0"/>
        </a:xfrm>
      </p:grpSpPr>
      <p:sp>
        <p:nvSpPr>
          <p:cNvPr id="15" name="Google Shape;15;p2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6"/>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6"/>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19" name="Google Shape;19;p2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S"/>
              <a:t>‹#›</a:t>
            </a:fld>
            <a:endParaRPr/>
          </a:p>
        </p:txBody>
      </p:sp>
      <p:cxnSp>
        <p:nvCxnSpPr>
          <p:cNvPr id="22" name="Google Shape;22;p26"/>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3" name="Shape 83"/>
        <p:cNvGrpSpPr/>
        <p:nvPr/>
      </p:nvGrpSpPr>
      <p:grpSpPr>
        <a:xfrm>
          <a:off x="0" y="0"/>
          <a:ext cx="0" cy="0"/>
          <a:chOff x="0" y="0"/>
          <a:chExt cx="0" cy="0"/>
        </a:xfrm>
      </p:grpSpPr>
      <p:sp>
        <p:nvSpPr>
          <p:cNvPr id="84" name="Google Shape;84;p3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35"/>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6" name="Google Shape;86;p3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showMasterSp="0" type="vertTitleAndTx">
  <p:cSld name="VERTICAL_TITLE_AND_VERTICAL_TEXT">
    <p:spTree>
      <p:nvGrpSpPr>
        <p:cNvPr id="89" name="Shape 89"/>
        <p:cNvGrpSpPr/>
        <p:nvPr/>
      </p:nvGrpSpPr>
      <p:grpSpPr>
        <a:xfrm>
          <a:off x="0" y="0"/>
          <a:ext cx="0" cy="0"/>
          <a:chOff x="0" y="0"/>
          <a:chExt cx="0" cy="0"/>
        </a:xfrm>
      </p:grpSpPr>
      <p:sp>
        <p:nvSpPr>
          <p:cNvPr id="90" name="Google Shape;90;p3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6"/>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36"/>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 name="Google Shape;94;p3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3" name="Shape 23"/>
        <p:cNvGrpSpPr/>
        <p:nvPr/>
      </p:nvGrpSpPr>
      <p:grpSpPr>
        <a:xfrm>
          <a:off x="0" y="0"/>
          <a:ext cx="0" cy="0"/>
          <a:chOff x="0" y="0"/>
          <a:chExt cx="0" cy="0"/>
        </a:xfrm>
      </p:grpSpPr>
      <p:sp>
        <p:nvSpPr>
          <p:cNvPr id="24" name="Google Shape;24;p2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7"/>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6" name="Google Shape;26;p27"/>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7" name="Google Shape;27;p2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0" name="Shape 30"/>
        <p:cNvGrpSpPr/>
        <p:nvPr/>
      </p:nvGrpSpPr>
      <p:grpSpPr>
        <a:xfrm>
          <a:off x="0" y="0"/>
          <a:ext cx="0" cy="0"/>
          <a:chOff x="0" y="0"/>
          <a:chExt cx="0" cy="0"/>
        </a:xfrm>
      </p:grpSpPr>
      <p:sp>
        <p:nvSpPr>
          <p:cNvPr id="31" name="Google Shape;31;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8"/>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3" name="Google Shape;33;p2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bg>
      <p:bgPr>
        <a:solidFill>
          <a:schemeClr val="lt1"/>
        </a:solidFill>
      </p:bgPr>
    </p:bg>
    <p:spTree>
      <p:nvGrpSpPr>
        <p:cNvPr id="36" name="Shape 36"/>
        <p:cNvGrpSpPr/>
        <p:nvPr/>
      </p:nvGrpSpPr>
      <p:grpSpPr>
        <a:xfrm>
          <a:off x="0" y="0"/>
          <a:ext cx="0" cy="0"/>
          <a:chOff x="0" y="0"/>
          <a:chExt cx="0" cy="0"/>
        </a:xfrm>
      </p:grpSpPr>
      <p:sp>
        <p:nvSpPr>
          <p:cNvPr id="37" name="Google Shape;37;p29"/>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9"/>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9"/>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9"/>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1" name="Google Shape;41;p2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S"/>
              <a:t>‹#›</a:t>
            </a:fld>
            <a:endParaRPr/>
          </a:p>
        </p:txBody>
      </p:sp>
      <p:cxnSp>
        <p:nvCxnSpPr>
          <p:cNvPr id="44" name="Google Shape;44;p29"/>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5" name="Shape 45"/>
        <p:cNvGrpSpPr/>
        <p:nvPr/>
      </p:nvGrpSpPr>
      <p:grpSpPr>
        <a:xfrm>
          <a:off x="0" y="0"/>
          <a:ext cx="0" cy="0"/>
          <a:chOff x="0" y="0"/>
          <a:chExt cx="0" cy="0"/>
        </a:xfrm>
      </p:grpSpPr>
      <p:sp>
        <p:nvSpPr>
          <p:cNvPr id="46" name="Google Shape;46;p3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0"/>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8" name="Google Shape;48;p30"/>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9" name="Google Shape;49;p30"/>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30"/>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3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4" name="Shape 54"/>
        <p:cNvGrpSpPr/>
        <p:nvPr/>
      </p:nvGrpSpPr>
      <p:grpSpPr>
        <a:xfrm>
          <a:off x="0" y="0"/>
          <a:ext cx="0" cy="0"/>
          <a:chOff x="0" y="0"/>
          <a:chExt cx="0" cy="0"/>
        </a:xfrm>
      </p:grpSpPr>
      <p:sp>
        <p:nvSpPr>
          <p:cNvPr id="55" name="Google Shape;55;p3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showMasterSp="0" type="blank">
  <p:cSld name="BLANK">
    <p:spTree>
      <p:nvGrpSpPr>
        <p:cNvPr id="59" name="Shape 59"/>
        <p:cNvGrpSpPr/>
        <p:nvPr/>
      </p:nvGrpSpPr>
      <p:grpSpPr>
        <a:xfrm>
          <a:off x="0" y="0"/>
          <a:ext cx="0" cy="0"/>
          <a:chOff x="0" y="0"/>
          <a:chExt cx="0" cy="0"/>
        </a:xfrm>
      </p:grpSpPr>
      <p:sp>
        <p:nvSpPr>
          <p:cNvPr id="60" name="Google Shape;60;p3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showMasterSp="0" type="objTx">
  <p:cSld name="OBJECT_WITH_CAPTION_TEXT">
    <p:spTree>
      <p:nvGrpSpPr>
        <p:cNvPr id="65" name="Shape 65"/>
        <p:cNvGrpSpPr/>
        <p:nvPr/>
      </p:nvGrpSpPr>
      <p:grpSpPr>
        <a:xfrm>
          <a:off x="0" y="0"/>
          <a:ext cx="0" cy="0"/>
          <a:chOff x="0" y="0"/>
          <a:chExt cx="0" cy="0"/>
        </a:xfrm>
      </p:grpSpPr>
      <p:sp>
        <p:nvSpPr>
          <p:cNvPr id="66" name="Google Shape;66;p33"/>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3"/>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3"/>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3"/>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33"/>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1" name="Google Shape;71;p33"/>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3"/>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50" u="none" cap="none" strike="noStrike">
                <a:solidFill>
                  <a:schemeClr val="dk2"/>
                </a:solidFill>
                <a:latin typeface="Calibri"/>
                <a:ea typeface="Calibri"/>
                <a:cs typeface="Calibri"/>
                <a:sym typeface="Calibri"/>
              </a:defRPr>
            </a:lvl1pPr>
            <a:lvl2pPr indent="0" lvl="1" marL="0" algn="r">
              <a:spcBef>
                <a:spcPts val="0"/>
              </a:spcBef>
              <a:buNone/>
              <a:defRPr b="0" i="0" sz="1050" u="none" cap="none" strike="noStrike">
                <a:solidFill>
                  <a:schemeClr val="dk2"/>
                </a:solidFill>
                <a:latin typeface="Calibri"/>
                <a:ea typeface="Calibri"/>
                <a:cs typeface="Calibri"/>
                <a:sym typeface="Calibri"/>
              </a:defRPr>
            </a:lvl2pPr>
            <a:lvl3pPr indent="0" lvl="2" marL="0" algn="r">
              <a:spcBef>
                <a:spcPts val="0"/>
              </a:spcBef>
              <a:buNone/>
              <a:defRPr b="0" i="0" sz="1050" u="none" cap="none" strike="noStrike">
                <a:solidFill>
                  <a:schemeClr val="dk2"/>
                </a:solidFill>
                <a:latin typeface="Calibri"/>
                <a:ea typeface="Calibri"/>
                <a:cs typeface="Calibri"/>
                <a:sym typeface="Calibri"/>
              </a:defRPr>
            </a:lvl3pPr>
            <a:lvl4pPr indent="0" lvl="3" marL="0" algn="r">
              <a:spcBef>
                <a:spcPts val="0"/>
              </a:spcBef>
              <a:buNone/>
              <a:defRPr b="0" i="0" sz="1050" u="none" cap="none" strike="noStrike">
                <a:solidFill>
                  <a:schemeClr val="dk2"/>
                </a:solidFill>
                <a:latin typeface="Calibri"/>
                <a:ea typeface="Calibri"/>
                <a:cs typeface="Calibri"/>
                <a:sym typeface="Calibri"/>
              </a:defRPr>
            </a:lvl4pPr>
            <a:lvl5pPr indent="0" lvl="4" marL="0" algn="r">
              <a:spcBef>
                <a:spcPts val="0"/>
              </a:spcBef>
              <a:buNone/>
              <a:defRPr b="0" i="0" sz="1050" u="none" cap="none" strike="noStrike">
                <a:solidFill>
                  <a:schemeClr val="dk2"/>
                </a:solidFill>
                <a:latin typeface="Calibri"/>
                <a:ea typeface="Calibri"/>
                <a:cs typeface="Calibri"/>
                <a:sym typeface="Calibri"/>
              </a:defRPr>
            </a:lvl5pPr>
            <a:lvl6pPr indent="0" lvl="5" marL="0" algn="r">
              <a:spcBef>
                <a:spcPts val="0"/>
              </a:spcBef>
              <a:buNone/>
              <a:defRPr b="0" i="0" sz="1050" u="none" cap="none" strike="noStrike">
                <a:solidFill>
                  <a:schemeClr val="dk2"/>
                </a:solidFill>
                <a:latin typeface="Calibri"/>
                <a:ea typeface="Calibri"/>
                <a:cs typeface="Calibri"/>
                <a:sym typeface="Calibri"/>
              </a:defRPr>
            </a:lvl6pPr>
            <a:lvl7pPr indent="0" lvl="6" marL="0" algn="r">
              <a:spcBef>
                <a:spcPts val="0"/>
              </a:spcBef>
              <a:buNone/>
              <a:defRPr b="0" i="0" sz="1050" u="none" cap="none" strike="noStrike">
                <a:solidFill>
                  <a:schemeClr val="dk2"/>
                </a:solidFill>
                <a:latin typeface="Calibri"/>
                <a:ea typeface="Calibri"/>
                <a:cs typeface="Calibri"/>
                <a:sym typeface="Calibri"/>
              </a:defRPr>
            </a:lvl7pPr>
            <a:lvl8pPr indent="0" lvl="7" marL="0" algn="r">
              <a:spcBef>
                <a:spcPts val="0"/>
              </a:spcBef>
              <a:buNone/>
              <a:defRPr b="0" i="0" sz="1050" u="none" cap="none" strike="noStrike">
                <a:solidFill>
                  <a:schemeClr val="dk2"/>
                </a:solidFill>
                <a:latin typeface="Calibri"/>
                <a:ea typeface="Calibri"/>
                <a:cs typeface="Calibri"/>
                <a:sym typeface="Calibri"/>
              </a:defRPr>
            </a:lvl8pPr>
            <a:lvl9pPr indent="0" lvl="8" marL="0" algn="r">
              <a:spcBef>
                <a:spcPts val="0"/>
              </a:spcBef>
              <a:buNone/>
              <a:defRPr b="0" i="0" sz="105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showMasterSp="0" type="picTx">
  <p:cSld name="PICTURE_WITH_CAPTION_TEXT">
    <p:spTree>
      <p:nvGrpSpPr>
        <p:cNvPr id="74" name="Shape 74"/>
        <p:cNvGrpSpPr/>
        <p:nvPr/>
      </p:nvGrpSpPr>
      <p:grpSpPr>
        <a:xfrm>
          <a:off x="0" y="0"/>
          <a:ext cx="0" cy="0"/>
          <a:chOff x="0" y="0"/>
          <a:chExt cx="0" cy="0"/>
        </a:xfrm>
      </p:grpSpPr>
      <p:sp>
        <p:nvSpPr>
          <p:cNvPr id="75" name="Google Shape;75;p34"/>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4"/>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4"/>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8" name="Google Shape;78;p34"/>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79" name="Google Shape;79;p34"/>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0" name="Google Shape;80;p3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5"/>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25"/>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2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2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 name="Google Shape;10;p2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2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US"/>
              <a:t>‹#›</a:t>
            </a:fld>
            <a:endParaRPr/>
          </a:p>
        </p:txBody>
      </p:sp>
      <p:cxnSp>
        <p:nvCxnSpPr>
          <p:cNvPr id="13" name="Google Shape;13;p25"/>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262626"/>
              </a:buClr>
              <a:buSzPts val="8000"/>
              <a:buFont typeface="Calibri"/>
              <a:buNone/>
            </a:pPr>
            <a:r>
              <a:rPr lang="es-US"/>
              <a:t>Sistema de gestion hotelera: Caso Veranum</a:t>
            </a:r>
            <a:endParaRPr/>
          </a:p>
        </p:txBody>
      </p:sp>
      <p:sp>
        <p:nvSpPr>
          <p:cNvPr id="102" name="Google Shape;102;p1"/>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just">
              <a:lnSpc>
                <a:spcPct val="90000"/>
              </a:lnSpc>
              <a:spcBef>
                <a:spcPts val="0"/>
              </a:spcBef>
              <a:spcAft>
                <a:spcPts val="0"/>
              </a:spcAft>
              <a:buSzPct val="100000"/>
              <a:buNone/>
            </a:pPr>
            <a:r>
              <a:rPr lang="es-US" sz="7200"/>
              <a:t>INTEGRANTES:</a:t>
            </a:r>
            <a:endParaRPr/>
          </a:p>
          <a:p>
            <a:pPr indent="0" lvl="0" marL="0" rtl="0" algn="just">
              <a:lnSpc>
                <a:spcPct val="90000"/>
              </a:lnSpc>
              <a:spcBef>
                <a:spcPts val="200"/>
              </a:spcBef>
              <a:spcAft>
                <a:spcPts val="0"/>
              </a:spcAft>
              <a:buSzPct val="100000"/>
              <a:buNone/>
            </a:pPr>
            <a:r>
              <a:rPr b="0" i="0" lang="es-US" sz="5600" u="none" strike="noStrike">
                <a:solidFill>
                  <a:srgbClr val="666666"/>
                </a:solidFill>
                <a:latin typeface="Calibri"/>
                <a:ea typeface="Calibri"/>
                <a:cs typeface="Calibri"/>
                <a:sym typeface="Calibri"/>
              </a:rPr>
              <a:t>JONATHAN EDUARDO DE LA FUENTE CARRASCO</a:t>
            </a:r>
            <a:endParaRPr b="0" sz="7200"/>
          </a:p>
          <a:p>
            <a:pPr indent="0" lvl="0" marL="0" rtl="0" algn="just">
              <a:lnSpc>
                <a:spcPct val="90000"/>
              </a:lnSpc>
              <a:spcBef>
                <a:spcPts val="0"/>
              </a:spcBef>
              <a:spcAft>
                <a:spcPts val="0"/>
              </a:spcAft>
              <a:buSzPct val="100000"/>
              <a:buNone/>
            </a:pPr>
            <a:r>
              <a:rPr b="0" i="0" lang="es-US" sz="5600" u="none" strike="noStrike">
                <a:solidFill>
                  <a:srgbClr val="666666"/>
                </a:solidFill>
                <a:latin typeface="Calibri"/>
                <a:ea typeface="Calibri"/>
                <a:cs typeface="Calibri"/>
                <a:sym typeface="Calibri"/>
              </a:rPr>
              <a:t>MAURICIO IGNACIO FLORES BARROS</a:t>
            </a:r>
            <a:endParaRPr b="0" sz="7200"/>
          </a:p>
          <a:p>
            <a:pPr indent="0" lvl="0" marL="0" rtl="0" algn="just">
              <a:lnSpc>
                <a:spcPct val="90000"/>
              </a:lnSpc>
              <a:spcBef>
                <a:spcPts val="0"/>
              </a:spcBef>
              <a:spcAft>
                <a:spcPts val="0"/>
              </a:spcAft>
              <a:buSzPct val="100000"/>
              <a:buNone/>
            </a:pPr>
            <a:r>
              <a:rPr b="0" i="0" lang="es-US" sz="5600" u="none" strike="noStrike">
                <a:solidFill>
                  <a:srgbClr val="666666"/>
                </a:solidFill>
                <a:latin typeface="Calibri"/>
                <a:ea typeface="Calibri"/>
                <a:cs typeface="Calibri"/>
                <a:sym typeface="Calibri"/>
              </a:rPr>
              <a:t>ROBERTO IGNACIO ZURITA SOTO</a:t>
            </a:r>
            <a:endParaRPr b="0" sz="7200"/>
          </a:p>
          <a:p>
            <a:pPr indent="0" lvl="0" marL="0" rtl="0" algn="just">
              <a:lnSpc>
                <a:spcPct val="90000"/>
              </a:lnSpc>
              <a:spcBef>
                <a:spcPts val="0"/>
              </a:spcBef>
              <a:spcAft>
                <a:spcPts val="0"/>
              </a:spcAft>
              <a:buSzPct val="100000"/>
              <a:buNone/>
            </a:pPr>
            <a:r>
              <a:rPr b="0" i="0" lang="es-US" sz="5600" u="none" strike="noStrike">
                <a:solidFill>
                  <a:srgbClr val="666666"/>
                </a:solidFill>
                <a:latin typeface="Calibri"/>
                <a:ea typeface="Calibri"/>
                <a:cs typeface="Calibri"/>
                <a:sym typeface="Calibri"/>
              </a:rPr>
              <a:t>RODRIGO SEBASTIÁN SOTO ARANDA</a:t>
            </a:r>
            <a:endParaRPr b="0" sz="7200"/>
          </a:p>
          <a:p>
            <a:pPr indent="0" lvl="0" marL="0" rtl="0" algn="just">
              <a:lnSpc>
                <a:spcPct val="90000"/>
              </a:lnSpc>
              <a:spcBef>
                <a:spcPts val="0"/>
              </a:spcBef>
              <a:spcAft>
                <a:spcPts val="0"/>
              </a:spcAft>
              <a:buSzPct val="100000"/>
              <a:buNone/>
            </a:pPr>
            <a:r>
              <a:rPr b="0" i="0" lang="es-US" sz="5600" u="none" strike="noStrike">
                <a:solidFill>
                  <a:srgbClr val="666666"/>
                </a:solidFill>
                <a:latin typeface="Calibri"/>
                <a:ea typeface="Calibri"/>
                <a:cs typeface="Calibri"/>
                <a:sym typeface="Calibri"/>
              </a:rPr>
              <a:t>IGNACIO GASTÓN PI CABELLO</a:t>
            </a:r>
            <a:endParaRPr b="0" sz="7200"/>
          </a:p>
          <a:p>
            <a:pPr indent="0" lvl="0" marL="0" rtl="0" algn="l">
              <a:lnSpc>
                <a:spcPct val="90000"/>
              </a:lnSpc>
              <a:spcBef>
                <a:spcPts val="1200"/>
              </a:spcBef>
              <a:spcAft>
                <a:spcPts val="0"/>
              </a:spcAft>
              <a:buSzPct val="100000"/>
              <a:buNone/>
            </a:pPr>
            <a:br>
              <a:rPr lang="es-US"/>
            </a:br>
            <a:endParaRPr/>
          </a:p>
        </p:txBody>
      </p:sp>
      <p:pic>
        <p:nvPicPr>
          <p:cNvPr id="103" name="Google Shape;103;p1"/>
          <p:cNvPicPr preferRelativeResize="0"/>
          <p:nvPr/>
        </p:nvPicPr>
        <p:blipFill rotWithShape="1">
          <a:blip r:embed="rId3">
            <a:alphaModFix/>
          </a:blip>
          <a:srcRect b="0" l="0" r="0" t="0"/>
          <a:stretch/>
        </p:blipFill>
        <p:spPr>
          <a:xfrm>
            <a:off x="548386" y="198597"/>
            <a:ext cx="2271710" cy="56035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US"/>
              <a:t>Requerimientos funcionales</a:t>
            </a:r>
            <a:endParaRPr/>
          </a:p>
        </p:txBody>
      </p:sp>
      <p:graphicFrame>
        <p:nvGraphicFramePr>
          <p:cNvPr id="223" name="Google Shape;223;p8"/>
          <p:cNvGraphicFramePr/>
          <p:nvPr/>
        </p:nvGraphicFramePr>
        <p:xfrm>
          <a:off x="1096963" y="2531001"/>
          <a:ext cx="3000000" cy="3000000"/>
        </p:xfrm>
        <a:graphic>
          <a:graphicData uri="http://schemas.openxmlformats.org/drawingml/2006/table">
            <a:tbl>
              <a:tblPr>
                <a:noFill/>
                <a:tableStyleId>{A19A2806-D0F7-4827-883B-C955CB192F5D}</a:tableStyleId>
              </a:tblPr>
              <a:tblGrid>
                <a:gridCol w="570625"/>
                <a:gridCol w="1155775"/>
                <a:gridCol w="3339800"/>
                <a:gridCol w="2052450"/>
                <a:gridCol w="1630800"/>
                <a:gridCol w="1308950"/>
              </a:tblGrid>
              <a:tr h="204875">
                <a:tc>
                  <a:txBody>
                    <a:bodyPr/>
                    <a:lstStyle/>
                    <a:p>
                      <a:pPr indent="0" lvl="0" marL="0" marR="0" rtl="0" algn="ctr">
                        <a:spcBef>
                          <a:spcPts val="0"/>
                        </a:spcBef>
                        <a:spcAft>
                          <a:spcPts val="0"/>
                        </a:spcAft>
                        <a:buNone/>
                      </a:pPr>
                      <a:r>
                        <a:rPr b="1" lang="es-US" sz="1100" u="none" cap="none" strike="noStrike"/>
                        <a:t>Id </a:t>
                      </a:r>
                      <a:endParaRPr/>
                    </a:p>
                  </a:txBody>
                  <a:tcPr marT="0" marB="0" marR="23550" marL="23550"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7E6E6"/>
                    </a:solidFill>
                  </a:tcPr>
                </a:tc>
                <a:tc>
                  <a:txBody>
                    <a:bodyPr/>
                    <a:lstStyle/>
                    <a:p>
                      <a:pPr indent="0" lvl="0" marL="0" marR="0" rtl="0" algn="ctr">
                        <a:spcBef>
                          <a:spcPts val="0"/>
                        </a:spcBef>
                        <a:spcAft>
                          <a:spcPts val="0"/>
                        </a:spcAft>
                        <a:buNone/>
                      </a:pPr>
                      <a:r>
                        <a:rPr b="1" lang="es-US" sz="1100" u="none" cap="none" strike="noStrike"/>
                        <a:t>Nombre</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7E6E6"/>
                    </a:solidFill>
                  </a:tcPr>
                </a:tc>
                <a:tc>
                  <a:txBody>
                    <a:bodyPr/>
                    <a:lstStyle/>
                    <a:p>
                      <a:pPr indent="0" lvl="0" marL="0" marR="0" rtl="0" algn="ctr">
                        <a:spcBef>
                          <a:spcPts val="0"/>
                        </a:spcBef>
                        <a:spcAft>
                          <a:spcPts val="0"/>
                        </a:spcAft>
                        <a:buNone/>
                      </a:pPr>
                      <a:r>
                        <a:rPr b="1" lang="es-US" sz="1100" u="none" cap="none" strike="noStrike"/>
                        <a:t>Objetivo</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7E6E6"/>
                    </a:solidFill>
                  </a:tcPr>
                </a:tc>
                <a:tc>
                  <a:txBody>
                    <a:bodyPr/>
                    <a:lstStyle/>
                    <a:p>
                      <a:pPr indent="0" lvl="0" marL="0" marR="0" rtl="0" algn="ctr">
                        <a:spcBef>
                          <a:spcPts val="0"/>
                        </a:spcBef>
                        <a:spcAft>
                          <a:spcPts val="0"/>
                        </a:spcAft>
                        <a:buNone/>
                      </a:pPr>
                      <a:r>
                        <a:rPr b="1" lang="es-US" sz="1100" u="none" cap="none" strike="noStrike"/>
                        <a:t>Contexto</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7E6E6"/>
                    </a:solidFill>
                  </a:tcPr>
                </a:tc>
                <a:tc>
                  <a:txBody>
                    <a:bodyPr/>
                    <a:lstStyle/>
                    <a:p>
                      <a:pPr indent="0" lvl="0" marL="0" marR="0" rtl="0" algn="ctr">
                        <a:spcBef>
                          <a:spcPts val="0"/>
                        </a:spcBef>
                        <a:spcAft>
                          <a:spcPts val="0"/>
                        </a:spcAft>
                        <a:buNone/>
                      </a:pPr>
                      <a:r>
                        <a:rPr b="1" lang="es-US" sz="1100" u="none" cap="none" strike="noStrike"/>
                        <a:t>Pre condición</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7E6E6"/>
                    </a:solidFill>
                  </a:tcPr>
                </a:tc>
                <a:tc>
                  <a:txBody>
                    <a:bodyPr/>
                    <a:lstStyle/>
                    <a:p>
                      <a:pPr indent="0" lvl="0" marL="0" marR="0" rtl="0" algn="ctr">
                        <a:spcBef>
                          <a:spcPts val="0"/>
                        </a:spcBef>
                        <a:spcAft>
                          <a:spcPts val="0"/>
                        </a:spcAft>
                        <a:buNone/>
                      </a:pPr>
                      <a:r>
                        <a:rPr b="1" lang="es-US" sz="1100" u="none" cap="none" strike="noStrike"/>
                        <a:t>Actores</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7E6E6"/>
                    </a:solidFill>
                  </a:tcPr>
                </a:tc>
              </a:tr>
              <a:tr h="370100">
                <a:tc>
                  <a:txBody>
                    <a:bodyPr/>
                    <a:lstStyle/>
                    <a:p>
                      <a:pPr indent="0" lvl="0" marL="0" marR="0" rtl="0" algn="l">
                        <a:spcBef>
                          <a:spcPts val="0"/>
                        </a:spcBef>
                        <a:spcAft>
                          <a:spcPts val="0"/>
                        </a:spcAft>
                        <a:buNone/>
                      </a:pPr>
                      <a:r>
                        <a:rPr lang="es-US" sz="1100" u="none" cap="none" strike="noStrike"/>
                        <a:t>RF001</a:t>
                      </a:r>
                      <a:endParaRPr/>
                    </a:p>
                  </a:txBody>
                  <a:tcPr marT="0" marB="0" marR="23550" marL="23550"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Ingresar nuevos clientes</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permitir que nuestros clientes puedan resgistrase en nuestra plataforma</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sistema para registro de usuarios nuevos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clientes nuevos</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Clientes</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35325">
                <a:tc>
                  <a:txBody>
                    <a:bodyPr/>
                    <a:lstStyle/>
                    <a:p>
                      <a:pPr indent="0" lvl="0" marL="0" marR="0" rtl="0" algn="l">
                        <a:spcBef>
                          <a:spcPts val="0"/>
                        </a:spcBef>
                        <a:spcAft>
                          <a:spcPts val="0"/>
                        </a:spcAft>
                        <a:buNone/>
                      </a:pPr>
                      <a:r>
                        <a:rPr lang="es-US" sz="1100" u="none" cap="none" strike="noStrike"/>
                        <a:t>RF002</a:t>
                      </a:r>
                      <a:endParaRPr/>
                    </a:p>
                  </a:txBody>
                  <a:tcPr marT="0" marB="0" marR="23550" marL="23550"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modificacion de datos</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Permitir al perosonasl de la agencia que pueda moficar los daotos personales de cada cliente que este registrados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sistema para modificacion de informacion de clientes</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clientes registrados,clientes por registrar,clientes activos</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clientes, ejecutivos de registro</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35325">
                <a:tc>
                  <a:txBody>
                    <a:bodyPr/>
                    <a:lstStyle/>
                    <a:p>
                      <a:pPr indent="0" lvl="0" marL="0" marR="0" rtl="0" algn="l">
                        <a:spcBef>
                          <a:spcPts val="0"/>
                        </a:spcBef>
                        <a:spcAft>
                          <a:spcPts val="0"/>
                        </a:spcAft>
                        <a:buNone/>
                      </a:pPr>
                      <a:r>
                        <a:rPr lang="es-US" sz="1100" u="none" cap="none" strike="noStrike"/>
                        <a:t>RF003</a:t>
                      </a:r>
                      <a:endParaRPr/>
                    </a:p>
                  </a:txBody>
                  <a:tcPr marT="0" marB="0" marR="23550" marL="23550"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visualizacion de habitaciones</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Permitir al personal de la agencia que pueda consultar cuantas habitaciones estan disponibles</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Sistema para visuañizar informacion de cada habitacion del hotel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Habitaciones ocupadas, habitaciones desocupadas</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clientes, ejecutivos de registro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35325">
                <a:tc>
                  <a:txBody>
                    <a:bodyPr/>
                    <a:lstStyle/>
                    <a:p>
                      <a:pPr indent="0" lvl="0" marL="0" marR="0" rtl="0" algn="l">
                        <a:spcBef>
                          <a:spcPts val="0"/>
                        </a:spcBef>
                        <a:spcAft>
                          <a:spcPts val="0"/>
                        </a:spcAft>
                        <a:buNone/>
                      </a:pPr>
                      <a:r>
                        <a:rPr lang="es-US" sz="1100" u="none" cap="none" strike="noStrike"/>
                        <a:t>RF004</a:t>
                      </a:r>
                      <a:endParaRPr/>
                    </a:p>
                  </a:txBody>
                  <a:tcPr marT="0" marB="0" marR="23550" marL="23550"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modificacion de citas agendas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Permitir que el personal de la agencia pueda modificar la hora y la fecha de cita de nustras hoteleras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sistema para modificacion de agendas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horas, fechas, nombre hotel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clientes, ejecutivos de registro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0100">
                <a:tc>
                  <a:txBody>
                    <a:bodyPr/>
                    <a:lstStyle/>
                    <a:p>
                      <a:pPr indent="0" lvl="0" marL="0" marR="0" rtl="0" algn="l">
                        <a:spcBef>
                          <a:spcPts val="0"/>
                        </a:spcBef>
                        <a:spcAft>
                          <a:spcPts val="0"/>
                        </a:spcAft>
                        <a:buNone/>
                      </a:pPr>
                      <a:r>
                        <a:rPr lang="es-US" sz="1100" u="none" cap="none" strike="noStrike"/>
                        <a:t>RF005</a:t>
                      </a:r>
                      <a:endParaRPr/>
                    </a:p>
                  </a:txBody>
                  <a:tcPr marT="0" marB="0" marR="23550" marL="23550"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Cancelar citas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permitir al peronal de la agencia, cancelar citas agendadas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sistema para cancelar citas agendadas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datos usuario, fecha, hora, dia</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cliente, ejecutvos de registro</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0100">
                <a:tc>
                  <a:txBody>
                    <a:bodyPr/>
                    <a:lstStyle/>
                    <a:p>
                      <a:pPr indent="0" lvl="0" marL="0" marR="0" rtl="0" algn="l">
                        <a:spcBef>
                          <a:spcPts val="0"/>
                        </a:spcBef>
                        <a:spcAft>
                          <a:spcPts val="0"/>
                        </a:spcAft>
                        <a:buNone/>
                      </a:pPr>
                      <a:r>
                        <a:rPr lang="es-US" sz="1100" u="none" cap="none" strike="noStrike"/>
                        <a:t>RF006</a:t>
                      </a:r>
                      <a:endParaRPr/>
                    </a:p>
                  </a:txBody>
                  <a:tcPr marT="0" marB="0" marR="23550" marL="23550"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Formas de pago</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Permitir al personal de la agencia ver las formas de pago</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sistema para formas de pago</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Tipo de pago(Efectivo, tarjeta de credito,ect)</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s-US" sz="1100" u="none" cap="none" strike="noStrike"/>
                        <a:t>cliente,ejecutivo de caja </a:t>
                      </a:r>
                      <a:endParaRPr/>
                    </a:p>
                  </a:txBody>
                  <a:tcPr marT="0" marB="0" marR="23550" marL="23550"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US"/>
              <a:t>Requerimientos no funcionales</a:t>
            </a:r>
            <a:endParaRPr/>
          </a:p>
        </p:txBody>
      </p:sp>
      <p:graphicFrame>
        <p:nvGraphicFramePr>
          <p:cNvPr id="229" name="Google Shape;229;p9"/>
          <p:cNvGraphicFramePr/>
          <p:nvPr/>
        </p:nvGraphicFramePr>
        <p:xfrm>
          <a:off x="1162813" y="2098515"/>
          <a:ext cx="3000000" cy="3000000"/>
        </p:xfrm>
        <a:graphic>
          <a:graphicData uri="http://schemas.openxmlformats.org/drawingml/2006/table">
            <a:tbl>
              <a:tblPr>
                <a:noFill/>
                <a:tableStyleId>{A19A2806-D0F7-4827-883B-C955CB192F5D}</a:tableStyleId>
              </a:tblPr>
              <a:tblGrid>
                <a:gridCol w="1096875"/>
                <a:gridCol w="2512950"/>
                <a:gridCol w="2536700"/>
                <a:gridCol w="1602600"/>
                <a:gridCol w="2177550"/>
              </a:tblGrid>
              <a:tr h="283950">
                <a:tc>
                  <a:txBody>
                    <a:bodyPr/>
                    <a:lstStyle/>
                    <a:p>
                      <a:pPr indent="0" lvl="0" marL="0" marR="0" rtl="0" algn="ctr">
                        <a:spcBef>
                          <a:spcPts val="0"/>
                        </a:spcBef>
                        <a:spcAft>
                          <a:spcPts val="0"/>
                        </a:spcAft>
                        <a:buNone/>
                      </a:pPr>
                      <a:r>
                        <a:rPr b="1" lang="es-US" sz="1600" u="none" cap="none" strike="noStrike"/>
                        <a:t>Id </a:t>
                      </a:r>
                      <a:endParaRPr/>
                    </a:p>
                  </a:txBody>
                  <a:tcPr marT="0" marB="0" marR="36975" marL="36975"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7E6E6"/>
                    </a:solidFill>
                  </a:tcPr>
                </a:tc>
                <a:tc>
                  <a:txBody>
                    <a:bodyPr/>
                    <a:lstStyle/>
                    <a:p>
                      <a:pPr indent="0" lvl="0" marL="0" marR="0" rtl="0" algn="ctr">
                        <a:spcBef>
                          <a:spcPts val="0"/>
                        </a:spcBef>
                        <a:spcAft>
                          <a:spcPts val="0"/>
                        </a:spcAft>
                        <a:buNone/>
                      </a:pPr>
                      <a:r>
                        <a:rPr b="1" lang="es-US" sz="1600" u="none" cap="none" strike="noStrike"/>
                        <a:t>Descripción</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7E6E6"/>
                    </a:solidFill>
                  </a:tcPr>
                </a:tc>
                <a:tc>
                  <a:txBody>
                    <a:bodyPr/>
                    <a:lstStyle/>
                    <a:p>
                      <a:pPr indent="0" lvl="0" marL="0" marR="0" rtl="0" algn="ctr">
                        <a:spcBef>
                          <a:spcPts val="0"/>
                        </a:spcBef>
                        <a:spcAft>
                          <a:spcPts val="0"/>
                        </a:spcAft>
                        <a:buNone/>
                      </a:pPr>
                      <a:r>
                        <a:rPr b="1" lang="es-US" sz="1600" u="none" cap="none" strike="noStrike"/>
                        <a:t>Motivo</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7E6E6"/>
                    </a:solidFill>
                  </a:tcPr>
                </a:tc>
                <a:tc>
                  <a:txBody>
                    <a:bodyPr/>
                    <a:lstStyle/>
                    <a:p>
                      <a:pPr indent="0" lvl="0" marL="0" marR="0" rtl="0" algn="ctr">
                        <a:spcBef>
                          <a:spcPts val="0"/>
                        </a:spcBef>
                        <a:spcAft>
                          <a:spcPts val="0"/>
                        </a:spcAft>
                        <a:buNone/>
                      </a:pPr>
                      <a:r>
                        <a:rPr b="1" lang="es-US" sz="1600" u="none" cap="none" strike="noStrike"/>
                        <a:t>Criticidad</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7E6E6"/>
                    </a:solidFill>
                  </a:tcPr>
                </a:tc>
                <a:tc>
                  <a:txBody>
                    <a:bodyPr/>
                    <a:lstStyle/>
                    <a:p>
                      <a:pPr indent="0" lvl="0" marL="0" marR="0" rtl="0" algn="ctr">
                        <a:spcBef>
                          <a:spcPts val="0"/>
                        </a:spcBef>
                        <a:spcAft>
                          <a:spcPts val="0"/>
                        </a:spcAft>
                        <a:buNone/>
                      </a:pPr>
                      <a:r>
                        <a:rPr b="1" lang="es-US" sz="1600" u="none" cap="none" strike="noStrike"/>
                        <a:t>Tipo</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7E6E6"/>
                    </a:solidFill>
                  </a:tcPr>
                </a:tc>
              </a:tr>
              <a:tr h="1230475">
                <a:tc>
                  <a:txBody>
                    <a:bodyPr/>
                    <a:lstStyle/>
                    <a:p>
                      <a:pPr indent="0" lvl="0" marL="0" marR="0" rtl="0" algn="l">
                        <a:spcBef>
                          <a:spcPts val="0"/>
                        </a:spcBef>
                        <a:spcAft>
                          <a:spcPts val="0"/>
                        </a:spcAft>
                        <a:buNone/>
                      </a:pPr>
                      <a:r>
                        <a:rPr lang="es-US" sz="1600" u="none" cap="none" strike="noStrike"/>
                        <a:t>RNF001</a:t>
                      </a:r>
                      <a:endParaRPr/>
                    </a:p>
                  </a:txBody>
                  <a:tcPr marT="0" marB="0" marR="36975" marL="36975"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600" u="none" cap="none" strike="noStrike"/>
                        <a:t>El sistema debe utilizar interfaces de fácil uso y facilidad de aprendizaje</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600" u="none" cap="none" strike="noStrike"/>
                        <a:t>El producto estará orientado a usuarios de </a:t>
                      </a:r>
                      <a:r>
                        <a:rPr lang="es-US" sz="1600"/>
                        <a:t>la empresa</a:t>
                      </a:r>
                      <a:r>
                        <a:rPr lang="es-US" sz="1600" u="none" cap="none" strike="noStrike"/>
                        <a:t> y clientes con manejo a nivel de usuario básico de internet</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lang="es-US" sz="1600" u="none" cap="none" strike="noStrike"/>
                        <a:t>Alta</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lang="es-US" sz="1600" u="none" cap="none" strike="noStrike"/>
                        <a:t>Usabilidad</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57225">
                <a:tc>
                  <a:txBody>
                    <a:bodyPr/>
                    <a:lstStyle/>
                    <a:p>
                      <a:pPr indent="0" lvl="0" marL="0" marR="0" rtl="0" algn="l">
                        <a:spcBef>
                          <a:spcPts val="0"/>
                        </a:spcBef>
                        <a:spcAft>
                          <a:spcPts val="0"/>
                        </a:spcAft>
                        <a:buNone/>
                      </a:pPr>
                      <a:r>
                        <a:rPr lang="es-US" sz="1600" u="none" cap="none" strike="noStrike"/>
                        <a:t>RNF002</a:t>
                      </a:r>
                      <a:endParaRPr/>
                    </a:p>
                  </a:txBody>
                  <a:tcPr marT="0" marB="0" marR="36975" marL="36975"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600" u="none" cap="none" strike="noStrike"/>
                        <a:t>El sistema debe estar disponible las 24 horas vía </a:t>
                      </a:r>
                      <a:r>
                        <a:rPr lang="es-US" sz="1600"/>
                        <a:t>web e internet</a:t>
                      </a:r>
                      <a:r>
                        <a:rPr lang="es-US" sz="1600" u="none" cap="none" strike="noStrike"/>
                        <a:t>.</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600" u="none" cap="none" strike="noStrike"/>
                        <a:t>El cliente puede consultar contratos en diferentes horas.</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lang="es-US" sz="1600" u="none" cap="none" strike="noStrike"/>
                        <a:t>Alta</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lang="es-US" sz="1600" u="none" cap="none" strike="noStrike"/>
                        <a:t>Disponibilidad</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993850">
                <a:tc>
                  <a:txBody>
                    <a:bodyPr/>
                    <a:lstStyle/>
                    <a:p>
                      <a:pPr indent="0" lvl="0" marL="0" marR="0" rtl="0" algn="l">
                        <a:spcBef>
                          <a:spcPts val="0"/>
                        </a:spcBef>
                        <a:spcAft>
                          <a:spcPts val="0"/>
                        </a:spcAft>
                        <a:buNone/>
                      </a:pPr>
                      <a:r>
                        <a:rPr lang="es-US" sz="1600" u="none" cap="none" strike="noStrike"/>
                        <a:t>RNF003</a:t>
                      </a:r>
                      <a:endParaRPr/>
                    </a:p>
                  </a:txBody>
                  <a:tcPr marT="0" marB="0" marR="36975" marL="36975"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600" u="none" cap="none" strike="noStrike"/>
                        <a:t>Máximo de 1000 usuarios considerando posibles eventos que aumenten el tráfico</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s-US" sz="1600" u="none" cap="none" strike="noStrike"/>
                        <a:t>El nuevo sistema puede atraer un gran flujo de clientes</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lang="es-US" sz="1600" u="none" cap="none" strike="noStrike"/>
                        <a:t>Alta</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lang="es-US" sz="1600" u="none" cap="none" strike="noStrike"/>
                        <a:t>Desempeño</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20575">
                <a:tc>
                  <a:txBody>
                    <a:bodyPr/>
                    <a:lstStyle/>
                    <a:p>
                      <a:pPr indent="0" lvl="0" marL="0" marR="0" rtl="0" algn="l">
                        <a:spcBef>
                          <a:spcPts val="0"/>
                        </a:spcBef>
                        <a:spcAft>
                          <a:spcPts val="0"/>
                        </a:spcAft>
                        <a:buNone/>
                      </a:pPr>
                      <a:r>
                        <a:rPr lang="es-US" sz="1600" u="none" cap="none" strike="noStrike"/>
                        <a:t>RNF004</a:t>
                      </a:r>
                      <a:endParaRPr/>
                    </a:p>
                  </a:txBody>
                  <a:tcPr marT="0" marB="0" marR="36975" marL="36975" anchor="ctr">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s-US" sz="1600" u="none" cap="none" strike="noStrike"/>
                        <a:t>El sistema debe tener el logo del cliente.</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s-US" sz="1600" u="none" cap="none" strike="noStrike"/>
                        <a:t>Debe haber </a:t>
                      </a:r>
                      <a:r>
                        <a:rPr lang="es-US" sz="1600"/>
                        <a:t>armonía</a:t>
                      </a:r>
                      <a:r>
                        <a:rPr lang="es-US" sz="1600" u="none" cap="none" strike="noStrike"/>
                        <a:t> entre el servicio y la interfaz</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s-US" sz="1600" u="none" cap="none" strike="noStrike"/>
                        <a:t>Alta</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s-US" sz="1600" u="none" cap="none" strike="noStrike"/>
                        <a:t>Diseño</a:t>
                      </a:r>
                      <a:endParaRPr/>
                    </a:p>
                  </a:txBody>
                  <a:tcPr marT="0" marB="0" marR="36975" marL="369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1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 name="Google Shape;236;p10"/>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237" name="Google Shape;237;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iagrama&#10;&#10;Descripción generada automáticamente" id="238" name="Google Shape;238;p10"/>
          <p:cNvPicPr preferRelativeResize="0"/>
          <p:nvPr>
            <p:ph idx="1" type="body"/>
          </p:nvPr>
        </p:nvPicPr>
        <p:blipFill rotWithShape="1">
          <a:blip r:embed="rId3">
            <a:alphaModFix/>
          </a:blip>
          <a:srcRect b="0" l="0" r="0" t="0"/>
          <a:stretch/>
        </p:blipFill>
        <p:spPr>
          <a:xfrm>
            <a:off x="330847" y="231077"/>
            <a:ext cx="6895213" cy="6398323"/>
          </a:xfrm>
          <a:prstGeom prst="rect">
            <a:avLst/>
          </a:prstGeom>
          <a:noFill/>
          <a:ln>
            <a:noFill/>
          </a:ln>
        </p:spPr>
      </p:pic>
      <p:sp>
        <p:nvSpPr>
          <p:cNvPr id="239" name="Google Shape;239;p10"/>
          <p:cNvSpPr/>
          <p:nvPr/>
        </p:nvSpPr>
        <p:spPr>
          <a:xfrm>
            <a:off x="7613486" y="0"/>
            <a:ext cx="4584734"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0"/>
          <p:cNvSpPr txBox="1"/>
          <p:nvPr>
            <p:ph type="title"/>
          </p:nvPr>
        </p:nvSpPr>
        <p:spPr>
          <a:xfrm>
            <a:off x="8096885" y="640080"/>
            <a:ext cx="3659246" cy="292608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FFFF"/>
              </a:buClr>
              <a:buSzPts val="4400"/>
              <a:buFont typeface="Calibri"/>
              <a:buNone/>
            </a:pPr>
            <a:r>
              <a:rPr lang="es-US" sz="4400">
                <a:solidFill>
                  <a:srgbClr val="FFFFFF"/>
                </a:solidFill>
              </a:rPr>
              <a:t>Modelo relacional</a:t>
            </a:r>
            <a:endParaRPr sz="4400">
              <a:solidFill>
                <a:srgbClr val="FFFFFF"/>
              </a:solidFill>
            </a:endParaRPr>
          </a:p>
        </p:txBody>
      </p:sp>
      <p:sp>
        <p:nvSpPr>
          <p:cNvPr id="241" name="Google Shape;241;p10"/>
          <p:cNvSpPr/>
          <p:nvPr/>
        </p:nvSpPr>
        <p:spPr>
          <a:xfrm>
            <a:off x="7556906"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US"/>
              <a:t>Diagrama de paquetes</a:t>
            </a:r>
            <a:endParaRPr/>
          </a:p>
        </p:txBody>
      </p:sp>
      <p:pic>
        <p:nvPicPr>
          <p:cNvPr id="247" name="Google Shape;247;p11"/>
          <p:cNvPicPr preferRelativeResize="0"/>
          <p:nvPr>
            <p:ph idx="1" type="body"/>
          </p:nvPr>
        </p:nvPicPr>
        <p:blipFill rotWithShape="1">
          <a:blip r:embed="rId3">
            <a:alphaModFix/>
          </a:blip>
          <a:srcRect b="0" l="0" r="0" t="0"/>
          <a:stretch/>
        </p:blipFill>
        <p:spPr>
          <a:xfrm>
            <a:off x="1445174" y="1846263"/>
            <a:ext cx="9361978" cy="4022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US"/>
              <a:t>Diagrama de despliegue</a:t>
            </a:r>
            <a:endParaRPr/>
          </a:p>
        </p:txBody>
      </p:sp>
      <p:pic>
        <p:nvPicPr>
          <p:cNvPr id="253" name="Google Shape;253;p12"/>
          <p:cNvPicPr preferRelativeResize="0"/>
          <p:nvPr>
            <p:ph idx="1" type="body"/>
          </p:nvPr>
        </p:nvPicPr>
        <p:blipFill rotWithShape="1">
          <a:blip r:embed="rId3">
            <a:alphaModFix/>
          </a:blip>
          <a:srcRect b="0" l="0" r="0" t="0"/>
          <a:stretch/>
        </p:blipFill>
        <p:spPr>
          <a:xfrm>
            <a:off x="1156914" y="1846263"/>
            <a:ext cx="9938497" cy="4022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3"/>
          <p:cNvSpPr txBox="1"/>
          <p:nvPr>
            <p:ph type="title"/>
          </p:nvPr>
        </p:nvSpPr>
        <p:spPr>
          <a:xfrm>
            <a:off x="1097280" y="286603"/>
            <a:ext cx="3973484"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US"/>
              <a:t>Diagrama de actividad</a:t>
            </a:r>
            <a:endParaRPr/>
          </a:p>
        </p:txBody>
      </p:sp>
      <p:pic>
        <p:nvPicPr>
          <p:cNvPr id="259" name="Google Shape;259;p13"/>
          <p:cNvPicPr preferRelativeResize="0"/>
          <p:nvPr>
            <p:ph idx="1" type="body"/>
          </p:nvPr>
        </p:nvPicPr>
        <p:blipFill rotWithShape="1">
          <a:blip r:embed="rId3">
            <a:alphaModFix/>
          </a:blip>
          <a:srcRect b="0" l="0" r="0" t="0"/>
          <a:stretch/>
        </p:blipFill>
        <p:spPr>
          <a:xfrm>
            <a:off x="5264502" y="0"/>
            <a:ext cx="4295745"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4"/>
          <p:cNvSpPr txBox="1"/>
          <p:nvPr>
            <p:ph type="title"/>
          </p:nvPr>
        </p:nvSpPr>
        <p:spPr>
          <a:xfrm>
            <a:off x="1097280" y="286603"/>
            <a:ext cx="2966720" cy="145075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s-US"/>
              <a:t>Diagrama de casos de uso</a:t>
            </a:r>
            <a:endParaRPr/>
          </a:p>
        </p:txBody>
      </p:sp>
      <p:pic>
        <p:nvPicPr>
          <p:cNvPr id="265" name="Google Shape;265;p14"/>
          <p:cNvPicPr preferRelativeResize="0"/>
          <p:nvPr>
            <p:ph idx="1" type="body"/>
          </p:nvPr>
        </p:nvPicPr>
        <p:blipFill rotWithShape="1">
          <a:blip r:embed="rId3">
            <a:alphaModFix/>
          </a:blip>
          <a:srcRect b="0" l="0" r="0" t="0"/>
          <a:stretch/>
        </p:blipFill>
        <p:spPr>
          <a:xfrm>
            <a:off x="4456078" y="-1"/>
            <a:ext cx="6360271" cy="67333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1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1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273" name="Google Shape;273;p15"/>
          <p:cNvSpPr/>
          <p:nvPr/>
        </p:nvSpPr>
        <p:spPr>
          <a:xfrm>
            <a:off x="0" y="0"/>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4" name="Google Shape;274;p15"/>
          <p:cNvSpPr txBox="1"/>
          <p:nvPr>
            <p:ph type="title"/>
          </p:nvPr>
        </p:nvSpPr>
        <p:spPr>
          <a:xfrm>
            <a:off x="633999" y="4550229"/>
            <a:ext cx="10909073" cy="105765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6000"/>
              <a:buFont typeface="Calibri"/>
              <a:buNone/>
            </a:pPr>
            <a:r>
              <a:rPr lang="es-US" sz="6000">
                <a:solidFill>
                  <a:srgbClr val="262626"/>
                </a:solidFill>
              </a:rPr>
              <a:t>Mock up</a:t>
            </a:r>
            <a:endParaRPr/>
          </a:p>
        </p:txBody>
      </p:sp>
      <p:pic>
        <p:nvPicPr>
          <p:cNvPr descr="Interfaz de usuario gráfica, Sitio web&#10;&#10;Descripción generada automáticamente" id="275" name="Google Shape;275;p15"/>
          <p:cNvPicPr preferRelativeResize="0"/>
          <p:nvPr>
            <p:ph idx="1" type="body"/>
          </p:nvPr>
        </p:nvPicPr>
        <p:blipFill rotWithShape="1">
          <a:blip r:embed="rId3">
            <a:alphaModFix/>
          </a:blip>
          <a:srcRect b="15442" l="0" r="-1" t="9551"/>
          <a:stretch/>
        </p:blipFill>
        <p:spPr>
          <a:xfrm>
            <a:off x="635457" y="640080"/>
            <a:ext cx="10916463" cy="3602736"/>
          </a:xfrm>
          <a:prstGeom prst="rect">
            <a:avLst/>
          </a:prstGeom>
          <a:noFill/>
          <a:ln>
            <a:noFill/>
          </a:ln>
        </p:spPr>
      </p:pic>
      <p:cxnSp>
        <p:nvCxnSpPr>
          <p:cNvPr id="276" name="Google Shape;276;p15"/>
          <p:cNvCxnSpPr/>
          <p:nvPr/>
        </p:nvCxnSpPr>
        <p:spPr>
          <a:xfrm>
            <a:off x="721086" y="5618770"/>
            <a:ext cx="10515600" cy="0"/>
          </a:xfrm>
          <a:prstGeom prst="straightConnector1">
            <a:avLst/>
          </a:prstGeom>
          <a:noFill/>
          <a:ln cap="flat" cmpd="sng" w="9525">
            <a:solidFill>
              <a:schemeClr val="dk2">
                <a:alpha val="89803"/>
              </a:schemeClr>
            </a:solidFill>
            <a:prstDash val="solid"/>
            <a:round/>
            <a:headEnd len="sm" w="sm" type="none"/>
            <a:tailEnd len="sm" w="sm" type="none"/>
          </a:ln>
        </p:spPr>
      </p:cxnSp>
      <p:sp>
        <p:nvSpPr>
          <p:cNvPr id="277" name="Google Shape;277;p15"/>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pic>
        <p:nvPicPr>
          <p:cNvPr descr="Interfaz de usuario gráfica&#10;&#10;Descripción generada automáticamente" id="284" name="Google Shape;284;p16"/>
          <p:cNvPicPr preferRelativeResize="0"/>
          <p:nvPr>
            <p:ph idx="1" type="body"/>
          </p:nvPr>
        </p:nvPicPr>
        <p:blipFill rotWithShape="1">
          <a:blip r:embed="rId3">
            <a:alphaModFix/>
          </a:blip>
          <a:srcRect b="0" l="0" r="0" t="0"/>
          <a:stretch/>
        </p:blipFill>
        <p:spPr>
          <a:xfrm>
            <a:off x="1097280" y="286603"/>
            <a:ext cx="10161978" cy="54441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pic>
        <p:nvPicPr>
          <p:cNvPr descr="Interfaz de usuario gráfica, Sitio web&#10;&#10;Descripción generada automáticamente" id="290" name="Google Shape;290;p17"/>
          <p:cNvPicPr preferRelativeResize="0"/>
          <p:nvPr>
            <p:ph idx="1" type="body"/>
          </p:nvPr>
        </p:nvPicPr>
        <p:blipFill rotWithShape="1">
          <a:blip r:embed="rId3">
            <a:alphaModFix/>
          </a:blip>
          <a:srcRect b="0" l="0" r="0" t="0"/>
          <a:stretch/>
        </p:blipFill>
        <p:spPr>
          <a:xfrm>
            <a:off x="1036320" y="286603"/>
            <a:ext cx="10119360" cy="54157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sp>
        <p:nvSpPr>
          <p:cNvPr id="108" name="Google Shape;108;p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US"/>
              <a:t>Resumen contexto</a:t>
            </a:r>
            <a:endParaRPr/>
          </a:p>
        </p:txBody>
      </p:sp>
      <p:grpSp>
        <p:nvGrpSpPr>
          <p:cNvPr id="109" name="Google Shape;109;p2"/>
          <p:cNvGrpSpPr/>
          <p:nvPr/>
        </p:nvGrpSpPr>
        <p:grpSpPr>
          <a:xfrm>
            <a:off x="1353310" y="1845734"/>
            <a:ext cx="4425696" cy="4023359"/>
            <a:chOff x="256031" y="0"/>
            <a:chExt cx="4425696" cy="4023359"/>
          </a:xfrm>
        </p:grpSpPr>
        <p:sp>
          <p:nvSpPr>
            <p:cNvPr id="110" name="Google Shape;110;p2"/>
            <p:cNvSpPr/>
            <p:nvPr/>
          </p:nvSpPr>
          <p:spPr>
            <a:xfrm rot="4396374">
              <a:off x="488865" y="800617"/>
              <a:ext cx="3473202" cy="2422125"/>
            </a:xfrm>
            <a:custGeom>
              <a:rect b="b" l="l" r="r" t="t"/>
              <a:pathLst>
                <a:path extrusionOk="0" h="120000" w="120000">
                  <a:moveTo>
                    <a:pt x="0" y="120000"/>
                  </a:moveTo>
                  <a:quadBezTo>
                    <a:pt x="20000" y="40000"/>
                    <a:pt x="93748" y="15000"/>
                  </a:quadBezTo>
                  <a:lnTo>
                    <a:pt x="92569" y="0"/>
                  </a:lnTo>
                  <a:lnTo>
                    <a:pt x="120000" y="18786"/>
                  </a:lnTo>
                  <a:lnTo>
                    <a:pt x="96465" y="49572"/>
                  </a:lnTo>
                  <a:lnTo>
                    <a:pt x="95286" y="34572"/>
                  </a:lnTo>
                  <a:quadBezTo>
                    <a:pt x="30000" y="44572"/>
                    <a:pt x="0" y="120000"/>
                  </a:quadBezTo>
                  <a:close/>
                </a:path>
              </a:pathLst>
            </a:cu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789937" y="1116884"/>
              <a:ext cx="87709" cy="87709"/>
            </a:xfrm>
            <a:prstGeom prst="ellipse">
              <a:avLst/>
            </a:prstGeom>
            <a:solidFill>
              <a:srgbClr val="EEC0A7"/>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2390504" y="1601297"/>
              <a:ext cx="87709" cy="87709"/>
            </a:xfrm>
            <a:prstGeom prst="ellipse">
              <a:avLst/>
            </a:prstGeom>
            <a:solidFill>
              <a:srgbClr val="EEC0A7"/>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840598" y="2167786"/>
              <a:ext cx="87709" cy="87709"/>
            </a:xfrm>
            <a:prstGeom prst="ellipse">
              <a:avLst/>
            </a:prstGeom>
            <a:solidFill>
              <a:srgbClr val="EEC0A7"/>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256031" y="0"/>
              <a:ext cx="1637507" cy="64373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txBox="1"/>
            <p:nvPr/>
          </p:nvSpPr>
          <p:spPr>
            <a:xfrm>
              <a:off x="256031" y="0"/>
              <a:ext cx="1637507" cy="643737"/>
            </a:xfrm>
            <a:prstGeom prst="rect">
              <a:avLst/>
            </a:prstGeom>
            <a:noFill/>
            <a:ln>
              <a:noFill/>
            </a:ln>
          </p:spPr>
          <p:txBody>
            <a:bodyPr anchorCtr="0" anchor="b"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Calibri"/>
                <a:buNone/>
              </a:pPr>
              <a:r>
                <a:rPr b="0" i="0" lang="es-US" sz="2100" u="none" cap="none" strike="noStrike">
                  <a:solidFill>
                    <a:schemeClr val="dk1"/>
                  </a:solidFill>
                  <a:latin typeface="Calibri"/>
                  <a:ea typeface="Calibri"/>
                  <a:cs typeface="Calibri"/>
                  <a:sym typeface="Calibri"/>
                </a:rPr>
                <a:t>Una empresa, dos hoteles.</a:t>
              </a:r>
              <a:endParaRPr/>
            </a:p>
          </p:txBody>
        </p:sp>
        <p:sp>
          <p:nvSpPr>
            <p:cNvPr id="116" name="Google Shape;116;p2"/>
            <p:cNvSpPr/>
            <p:nvPr/>
          </p:nvSpPr>
          <p:spPr>
            <a:xfrm>
              <a:off x="2291852" y="838870"/>
              <a:ext cx="2389875" cy="64373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txBox="1"/>
            <p:nvPr/>
          </p:nvSpPr>
          <p:spPr>
            <a:xfrm>
              <a:off x="2291852" y="838870"/>
              <a:ext cx="2389875" cy="643737"/>
            </a:xfrm>
            <a:prstGeom prst="rect">
              <a:avLst/>
            </a:prstGeom>
            <a:noFill/>
            <a:ln>
              <a:noFill/>
            </a:ln>
          </p:spPr>
          <p:txBody>
            <a:bodyPr anchorCtr="0" anchor="ctr" bIns="26650" lIns="26650" spcFirstLastPara="1" rIns="26650" wrap="square" tIns="26650">
              <a:noAutofit/>
            </a:bodyPr>
            <a:lstStyle/>
            <a:p>
              <a:pPr indent="0" lvl="0" marL="0" marR="0" rtl="0" algn="l">
                <a:lnSpc>
                  <a:spcPct val="90000"/>
                </a:lnSpc>
                <a:spcBef>
                  <a:spcPts val="0"/>
                </a:spcBef>
                <a:spcAft>
                  <a:spcPts val="0"/>
                </a:spcAft>
                <a:buClr>
                  <a:schemeClr val="dk1"/>
                </a:buClr>
                <a:buSzPts val="2100"/>
                <a:buFont typeface="Calibri"/>
                <a:buNone/>
              </a:pPr>
              <a:r>
                <a:rPr b="0" i="0" lang="es-US" sz="2100" u="none" cap="none" strike="noStrike">
                  <a:solidFill>
                    <a:schemeClr val="dk1"/>
                  </a:solidFill>
                  <a:latin typeface="Calibri"/>
                  <a:ea typeface="Calibri"/>
                  <a:cs typeface="Calibri"/>
                  <a:sym typeface="Calibri"/>
                </a:rPr>
                <a:t>Atencion Telefonica</a:t>
              </a:r>
              <a:endParaRPr/>
            </a:p>
          </p:txBody>
        </p:sp>
        <p:sp>
          <p:nvSpPr>
            <p:cNvPr id="118" name="Google Shape;118;p2"/>
            <p:cNvSpPr/>
            <p:nvPr/>
          </p:nvSpPr>
          <p:spPr>
            <a:xfrm>
              <a:off x="256031" y="1323283"/>
              <a:ext cx="1903049" cy="64373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txBox="1"/>
            <p:nvPr/>
          </p:nvSpPr>
          <p:spPr>
            <a:xfrm>
              <a:off x="256031" y="1323283"/>
              <a:ext cx="1903049" cy="643737"/>
            </a:xfrm>
            <a:prstGeom prst="rect">
              <a:avLst/>
            </a:prstGeom>
            <a:noFill/>
            <a:ln>
              <a:noFill/>
            </a:ln>
          </p:spPr>
          <p:txBody>
            <a:bodyPr anchorCtr="0" anchor="ctr" bIns="26650" lIns="26650" spcFirstLastPara="1" rIns="26650" wrap="square" tIns="26650">
              <a:noAutofit/>
            </a:bodyPr>
            <a:lstStyle/>
            <a:p>
              <a:pPr indent="0" lvl="0" marL="0" marR="0" rtl="0" algn="r">
                <a:lnSpc>
                  <a:spcPct val="90000"/>
                </a:lnSpc>
                <a:spcBef>
                  <a:spcPts val="0"/>
                </a:spcBef>
                <a:spcAft>
                  <a:spcPts val="0"/>
                </a:spcAft>
                <a:buClr>
                  <a:schemeClr val="dk1"/>
                </a:buClr>
                <a:buSzPts val="2100"/>
                <a:buFont typeface="Calibri"/>
                <a:buNone/>
              </a:pPr>
              <a:r>
                <a:rPr b="0" i="0" lang="es-US" sz="2100" u="none" cap="none" strike="noStrike">
                  <a:solidFill>
                    <a:schemeClr val="dk1"/>
                  </a:solidFill>
                  <a:latin typeface="Calibri"/>
                  <a:ea typeface="Calibri"/>
                  <a:cs typeface="Calibri"/>
                  <a:sym typeface="Calibri"/>
                </a:rPr>
                <a:t>Libro de reservas</a:t>
              </a:r>
              <a:endParaRPr/>
            </a:p>
          </p:txBody>
        </p:sp>
        <p:sp>
          <p:nvSpPr>
            <p:cNvPr id="120" name="Google Shape;120;p2"/>
            <p:cNvSpPr/>
            <p:nvPr/>
          </p:nvSpPr>
          <p:spPr>
            <a:xfrm>
              <a:off x="3221248" y="1889772"/>
              <a:ext cx="1460479" cy="64373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txBox="1"/>
            <p:nvPr/>
          </p:nvSpPr>
          <p:spPr>
            <a:xfrm>
              <a:off x="3221248" y="1889772"/>
              <a:ext cx="1460479" cy="643737"/>
            </a:xfrm>
            <a:prstGeom prst="rect">
              <a:avLst/>
            </a:prstGeom>
            <a:noFill/>
            <a:ln>
              <a:noFill/>
            </a:ln>
          </p:spPr>
          <p:txBody>
            <a:bodyPr anchorCtr="0" anchor="ctr" bIns="26650" lIns="26650" spcFirstLastPara="1" rIns="26650" wrap="square" tIns="26650">
              <a:noAutofit/>
            </a:bodyPr>
            <a:lstStyle/>
            <a:p>
              <a:pPr indent="0" lvl="0" marL="0" marR="0" rtl="0" algn="l">
                <a:lnSpc>
                  <a:spcPct val="90000"/>
                </a:lnSpc>
                <a:spcBef>
                  <a:spcPts val="0"/>
                </a:spcBef>
                <a:spcAft>
                  <a:spcPts val="0"/>
                </a:spcAft>
                <a:buClr>
                  <a:schemeClr val="dk1"/>
                </a:buClr>
                <a:buSzPts val="2100"/>
                <a:buFont typeface="Calibri"/>
                <a:buNone/>
              </a:pPr>
              <a:r>
                <a:rPr b="0" i="0" lang="es-US" sz="2100" u="none" cap="none" strike="noStrike">
                  <a:solidFill>
                    <a:schemeClr val="dk1"/>
                  </a:solidFill>
                  <a:latin typeface="Calibri"/>
                  <a:ea typeface="Calibri"/>
                  <a:cs typeface="Calibri"/>
                  <a:sym typeface="Calibri"/>
                </a:rPr>
                <a:t>Solo un servicio</a:t>
              </a:r>
              <a:endParaRPr b="0" i="0" sz="2100" u="none" cap="none" strike="noStrike">
                <a:solidFill>
                  <a:schemeClr val="dk1"/>
                </a:solidFill>
                <a:latin typeface="Calibri"/>
                <a:ea typeface="Calibri"/>
                <a:cs typeface="Calibri"/>
                <a:sym typeface="Calibri"/>
              </a:endParaRPr>
            </a:p>
          </p:txBody>
        </p:sp>
        <p:sp>
          <p:nvSpPr>
            <p:cNvPr id="122" name="Google Shape;122;p2"/>
            <p:cNvSpPr/>
            <p:nvPr/>
          </p:nvSpPr>
          <p:spPr>
            <a:xfrm>
              <a:off x="2468879" y="3379622"/>
              <a:ext cx="2212848" cy="64373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txBox="1"/>
            <p:nvPr/>
          </p:nvSpPr>
          <p:spPr>
            <a:xfrm>
              <a:off x="2468879" y="3379622"/>
              <a:ext cx="2212848" cy="643737"/>
            </a:xfrm>
            <a:prstGeom prst="rect">
              <a:avLst/>
            </a:prstGeom>
            <a:noFill/>
            <a:ln>
              <a:noFill/>
            </a:ln>
          </p:spPr>
          <p:txBody>
            <a:bodyPr anchorCtr="0" anchor="t"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Calibri"/>
                <a:buNone/>
              </a:pPr>
              <a:r>
                <a:rPr b="0" i="0" lang="es-US" sz="2100" u="none" cap="none" strike="noStrike">
                  <a:solidFill>
                    <a:schemeClr val="dk1"/>
                  </a:solidFill>
                  <a:latin typeface="Calibri"/>
                  <a:ea typeface="Calibri"/>
                  <a:cs typeface="Calibri"/>
                  <a:sym typeface="Calibri"/>
                </a:rPr>
                <a:t>Menos visibilidad</a:t>
              </a:r>
              <a:endParaRPr b="0" i="0" sz="2100" u="none" cap="none" strike="noStrike">
                <a:solidFill>
                  <a:schemeClr val="dk1"/>
                </a:solidFill>
                <a:latin typeface="Calibri"/>
                <a:ea typeface="Calibri"/>
                <a:cs typeface="Calibri"/>
                <a:sym typeface="Calibri"/>
              </a:endParaRPr>
            </a:p>
          </p:txBody>
        </p:sp>
      </p:grpSp>
      <p:sp>
        <p:nvSpPr>
          <p:cNvPr id="124" name="Google Shape;124;p2"/>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s-US"/>
              <a:t>Se necesita un sistema que permita:</a:t>
            </a:r>
            <a:endParaRPr/>
          </a:p>
          <a:p>
            <a:pPr indent="-127000" lvl="0" marL="91440" rtl="0" algn="l">
              <a:lnSpc>
                <a:spcPct val="90000"/>
              </a:lnSpc>
              <a:spcBef>
                <a:spcPts val="1400"/>
              </a:spcBef>
              <a:spcAft>
                <a:spcPts val="0"/>
              </a:spcAft>
              <a:buSzPts val="2000"/>
              <a:buChar char=" "/>
            </a:pPr>
            <a:r>
              <a:rPr lang="es-US"/>
              <a:t>Una mejor gestión</a:t>
            </a:r>
            <a:endParaRPr/>
          </a:p>
          <a:p>
            <a:pPr indent="-127000" lvl="0" marL="91440" rtl="0" algn="l">
              <a:lnSpc>
                <a:spcPct val="90000"/>
              </a:lnSpc>
              <a:spcBef>
                <a:spcPts val="1400"/>
              </a:spcBef>
              <a:spcAft>
                <a:spcPts val="0"/>
              </a:spcAft>
              <a:buSzPts val="2000"/>
              <a:buChar char=" "/>
            </a:pPr>
            <a:r>
              <a:rPr lang="es-US"/>
              <a:t>+ Publicidad</a:t>
            </a:r>
            <a:endParaRPr/>
          </a:p>
          <a:p>
            <a:pPr indent="-127000" lvl="0" marL="91440" rtl="0" algn="l">
              <a:lnSpc>
                <a:spcPct val="90000"/>
              </a:lnSpc>
              <a:spcBef>
                <a:spcPts val="1400"/>
              </a:spcBef>
              <a:spcAft>
                <a:spcPts val="0"/>
              </a:spcAft>
              <a:buSzPts val="2000"/>
              <a:buChar char=" "/>
            </a:pPr>
            <a:r>
              <a:rPr lang="es-US"/>
              <a:t>+ Servicios</a:t>
            </a:r>
            <a:endParaRPr/>
          </a:p>
          <a:p>
            <a:pPr indent="-127000" lvl="0" marL="91440" rtl="0" algn="l">
              <a:lnSpc>
                <a:spcPct val="90000"/>
              </a:lnSpc>
              <a:spcBef>
                <a:spcPts val="1400"/>
              </a:spcBef>
              <a:spcAft>
                <a:spcPts val="0"/>
              </a:spcAft>
              <a:buSzPts val="2000"/>
              <a:buChar char=" "/>
            </a:pPr>
            <a:r>
              <a:rPr lang="es-US"/>
              <a:t>+ Facilidad de reserva</a:t>
            </a:r>
            <a:endParaRPr/>
          </a:p>
          <a:p>
            <a:pPr indent="-127000" lvl="0" marL="91440" rtl="0" algn="l">
              <a:lnSpc>
                <a:spcPct val="90000"/>
              </a:lnSpc>
              <a:spcBef>
                <a:spcPts val="1400"/>
              </a:spcBef>
              <a:spcAft>
                <a:spcPts val="0"/>
              </a:spcAft>
              <a:buSzPts val="2000"/>
              <a:buChar char=" "/>
            </a:pPr>
            <a:r>
              <a:rPr lang="es-US"/>
              <a:t>+ Canales de difusion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pic>
        <p:nvPicPr>
          <p:cNvPr descr="Interfaz de usuario gráfica&#10;&#10;Descripción generada automáticamente" id="296" name="Google Shape;296;p18"/>
          <p:cNvPicPr preferRelativeResize="0"/>
          <p:nvPr>
            <p:ph idx="1" type="body"/>
          </p:nvPr>
        </p:nvPicPr>
        <p:blipFill rotWithShape="1">
          <a:blip r:embed="rId3">
            <a:alphaModFix/>
          </a:blip>
          <a:srcRect b="0" l="0" r="0" t="0"/>
          <a:stretch/>
        </p:blipFill>
        <p:spPr>
          <a:xfrm>
            <a:off x="1097280" y="110635"/>
            <a:ext cx="10058400" cy="53915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pic>
        <p:nvPicPr>
          <p:cNvPr descr="Interfaz de usuario gráfica&#10;&#10;Descripción generada automáticamente" id="302" name="Google Shape;302;p19"/>
          <p:cNvPicPr preferRelativeResize="0"/>
          <p:nvPr>
            <p:ph idx="1" type="body"/>
          </p:nvPr>
        </p:nvPicPr>
        <p:blipFill rotWithShape="1">
          <a:blip r:embed="rId3">
            <a:alphaModFix/>
          </a:blip>
          <a:srcRect b="0" l="0" r="0" t="0"/>
          <a:stretch/>
        </p:blipFill>
        <p:spPr>
          <a:xfrm>
            <a:off x="993538" y="286603"/>
            <a:ext cx="10204924" cy="54071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pic>
        <p:nvPicPr>
          <p:cNvPr descr="Interfaz de usuario gráfica, Sitio web&#10;&#10;Descripción generada automáticamente" id="308" name="Google Shape;308;p20"/>
          <p:cNvPicPr preferRelativeResize="0"/>
          <p:nvPr>
            <p:ph idx="1" type="body"/>
          </p:nvPr>
        </p:nvPicPr>
        <p:blipFill rotWithShape="1">
          <a:blip r:embed="rId3">
            <a:alphaModFix/>
          </a:blip>
          <a:srcRect b="0" l="0" r="0" t="0"/>
          <a:stretch/>
        </p:blipFill>
        <p:spPr>
          <a:xfrm>
            <a:off x="887244" y="286603"/>
            <a:ext cx="10268436" cy="48026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t/>
            </a:r>
            <a:endParaRPr/>
          </a:p>
        </p:txBody>
      </p:sp>
      <p:pic>
        <p:nvPicPr>
          <p:cNvPr descr="Interfaz de usuario gráfica&#10;&#10;Descripción generada automáticamente con confianza media" id="314" name="Google Shape;314;p21"/>
          <p:cNvPicPr preferRelativeResize="0"/>
          <p:nvPr>
            <p:ph idx="1" type="body"/>
          </p:nvPr>
        </p:nvPicPr>
        <p:blipFill rotWithShape="1">
          <a:blip r:embed="rId3">
            <a:alphaModFix/>
          </a:blip>
          <a:srcRect b="0" l="0" r="0" t="0"/>
          <a:stretch/>
        </p:blipFill>
        <p:spPr>
          <a:xfrm>
            <a:off x="1097279" y="278290"/>
            <a:ext cx="10057225" cy="52081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p2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2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322" name="Google Shape;322;p22"/>
          <p:cNvSpPr/>
          <p:nvPr/>
        </p:nvSpPr>
        <p:spPr>
          <a:xfrm>
            <a:off x="16" y="0"/>
            <a:ext cx="4584734"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txBox="1"/>
          <p:nvPr>
            <p:ph type="title"/>
          </p:nvPr>
        </p:nvSpPr>
        <p:spPr>
          <a:xfrm>
            <a:off x="457200" y="640080"/>
            <a:ext cx="3659246" cy="292608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FFFF"/>
              </a:buClr>
              <a:buSzPts val="4400"/>
              <a:buFont typeface="Calibri"/>
              <a:buNone/>
            </a:pPr>
            <a:r>
              <a:rPr lang="es-US" sz="4400">
                <a:solidFill>
                  <a:srgbClr val="FFFFFF"/>
                </a:solidFill>
              </a:rPr>
              <a:t>Conclusion</a:t>
            </a:r>
            <a:endParaRPr/>
          </a:p>
        </p:txBody>
      </p:sp>
      <p:pic>
        <p:nvPicPr>
          <p:cNvPr id="324" name="Google Shape;324;p22"/>
          <p:cNvPicPr preferRelativeResize="0"/>
          <p:nvPr>
            <p:ph idx="1" type="body"/>
          </p:nvPr>
        </p:nvPicPr>
        <p:blipFill rotWithShape="1">
          <a:blip r:embed="rId3">
            <a:alphaModFix/>
          </a:blip>
          <a:srcRect b="10099" l="0" r="2" t="0"/>
          <a:stretch/>
        </p:blipFill>
        <p:spPr>
          <a:xfrm>
            <a:off x="4639733" y="10"/>
            <a:ext cx="7552266" cy="6857990"/>
          </a:xfrm>
          <a:prstGeom prst="rect">
            <a:avLst/>
          </a:prstGeom>
          <a:noFill/>
          <a:ln>
            <a:noFill/>
          </a:ln>
        </p:spPr>
      </p:pic>
      <p:sp>
        <p:nvSpPr>
          <p:cNvPr id="325" name="Google Shape;325;p22"/>
          <p:cNvSpPr/>
          <p:nvPr/>
        </p:nvSpPr>
        <p:spPr>
          <a:xfrm>
            <a:off x="458475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2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 name="Google Shape;332;p23"/>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333" name="Google Shape;333;p23"/>
          <p:cNvSpPr/>
          <p:nvPr/>
        </p:nvSpPr>
        <p:spPr>
          <a:xfrm>
            <a:off x="16" y="0"/>
            <a:ext cx="4584734"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txBox="1"/>
          <p:nvPr>
            <p:ph type="title"/>
          </p:nvPr>
        </p:nvSpPr>
        <p:spPr>
          <a:xfrm>
            <a:off x="457200" y="640080"/>
            <a:ext cx="3659246" cy="292608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FFFF"/>
              </a:buClr>
              <a:buSzPts val="4400"/>
              <a:buFont typeface="Calibri"/>
              <a:buNone/>
            </a:pPr>
            <a:r>
              <a:rPr lang="es-US" sz="4400">
                <a:solidFill>
                  <a:srgbClr val="FFFFFF"/>
                </a:solidFill>
              </a:rPr>
              <a:t>Preguntas?</a:t>
            </a:r>
            <a:endParaRPr/>
          </a:p>
        </p:txBody>
      </p:sp>
      <p:pic>
        <p:nvPicPr>
          <p:cNvPr id="335" name="Google Shape;335;p23"/>
          <p:cNvPicPr preferRelativeResize="0"/>
          <p:nvPr>
            <p:ph idx="1" type="body"/>
          </p:nvPr>
        </p:nvPicPr>
        <p:blipFill rotWithShape="1">
          <a:blip r:embed="rId3">
            <a:alphaModFix/>
          </a:blip>
          <a:srcRect b="1103" l="0" r="-2" t="8995"/>
          <a:stretch/>
        </p:blipFill>
        <p:spPr>
          <a:xfrm>
            <a:off x="4639733" y="10"/>
            <a:ext cx="7552266" cy="6857990"/>
          </a:xfrm>
          <a:prstGeom prst="rect">
            <a:avLst/>
          </a:prstGeom>
          <a:noFill/>
          <a:ln>
            <a:noFill/>
          </a:ln>
        </p:spPr>
      </p:pic>
      <p:sp>
        <p:nvSpPr>
          <p:cNvPr id="336" name="Google Shape;336;p23"/>
          <p:cNvSpPr/>
          <p:nvPr/>
        </p:nvSpPr>
        <p:spPr>
          <a:xfrm>
            <a:off x="458475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4"/>
          <p:cNvSpPr txBox="1"/>
          <p:nvPr>
            <p:ph type="title"/>
          </p:nvPr>
        </p:nvSpPr>
        <p:spPr>
          <a:xfrm>
            <a:off x="1036320" y="2088107"/>
            <a:ext cx="10058400" cy="1450757"/>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b="1" lang="es-US"/>
              <a:t>Muchas Gracias</a:t>
            </a:r>
            <a:endParaRPr/>
          </a:p>
        </p:txBody>
      </p:sp>
      <p:sp>
        <p:nvSpPr>
          <p:cNvPr id="342" name="Google Shape;342;p2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3"/>
          <p:cNvSpPr/>
          <p:nvPr/>
        </p:nvSpPr>
        <p:spPr>
          <a:xfrm>
            <a:off x="0"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3"/>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txBox="1"/>
          <p:nvPr>
            <p:ph type="title"/>
          </p:nvPr>
        </p:nvSpPr>
        <p:spPr>
          <a:xfrm>
            <a:off x="492370" y="516835"/>
            <a:ext cx="3084844" cy="577284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s-US" sz="3600">
                <a:solidFill>
                  <a:srgbClr val="FFFFFF"/>
                </a:solidFill>
              </a:rPr>
              <a:t>Alcances</a:t>
            </a:r>
            <a:endParaRPr sz="3600">
              <a:solidFill>
                <a:srgbClr val="FFFFFF"/>
              </a:solidFill>
            </a:endParaRPr>
          </a:p>
        </p:txBody>
      </p:sp>
      <p:sp>
        <p:nvSpPr>
          <p:cNvPr id="132" name="Google Shape;132;p3"/>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3"/>
          <p:cNvGrpSpPr/>
          <p:nvPr/>
        </p:nvGrpSpPr>
        <p:grpSpPr>
          <a:xfrm>
            <a:off x="4741863" y="640452"/>
            <a:ext cx="6797675" cy="5648532"/>
            <a:chOff x="0" y="689"/>
            <a:chExt cx="6797675" cy="5648532"/>
          </a:xfrm>
        </p:grpSpPr>
        <p:cxnSp>
          <p:nvCxnSpPr>
            <p:cNvPr id="134" name="Google Shape;134;p3"/>
            <p:cNvCxnSpPr/>
            <p:nvPr/>
          </p:nvCxnSpPr>
          <p:spPr>
            <a:xfrm>
              <a:off x="0" y="689"/>
              <a:ext cx="6797675" cy="0"/>
            </a:xfrm>
            <a:prstGeom prst="straightConnector1">
              <a:avLst/>
            </a:prstGeom>
            <a:solidFill>
              <a:srgbClr val="BB582B"/>
            </a:solidFill>
            <a:ln cap="flat" cmpd="sng" w="15875">
              <a:solidFill>
                <a:srgbClr val="BB582B"/>
              </a:solidFill>
              <a:prstDash val="solid"/>
              <a:round/>
              <a:headEnd len="sm" w="sm" type="none"/>
              <a:tailEnd len="sm" w="sm" type="none"/>
            </a:ln>
          </p:spPr>
        </p:cxnSp>
        <p:sp>
          <p:nvSpPr>
            <p:cNvPr id="135" name="Google Shape;135;p3"/>
            <p:cNvSpPr/>
            <p:nvPr/>
          </p:nvSpPr>
          <p:spPr>
            <a:xfrm>
              <a:off x="0" y="689"/>
              <a:ext cx="6797675" cy="11297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txBox="1"/>
            <p:nvPr/>
          </p:nvSpPr>
          <p:spPr>
            <a:xfrm>
              <a:off x="0" y="689"/>
              <a:ext cx="6797675" cy="1129706"/>
            </a:xfrm>
            <a:prstGeom prst="rect">
              <a:avLst/>
            </a:prstGeom>
            <a:noFill/>
            <a:ln>
              <a:noFill/>
            </a:ln>
          </p:spPr>
          <p:txBody>
            <a:bodyPr anchorCtr="0" anchor="t" bIns="182875" lIns="182875" spcFirstLastPara="1" rIns="182875" wrap="square" tIns="182875">
              <a:noAutofit/>
            </a:bodyPr>
            <a:lstStyle/>
            <a:p>
              <a:pPr indent="0" lvl="0" marL="0" marR="0" rtl="0" algn="l">
                <a:lnSpc>
                  <a:spcPct val="90000"/>
                </a:lnSpc>
                <a:spcBef>
                  <a:spcPts val="0"/>
                </a:spcBef>
                <a:spcAft>
                  <a:spcPts val="0"/>
                </a:spcAft>
                <a:buClr>
                  <a:schemeClr val="dk1"/>
                </a:buClr>
                <a:buSzPts val="4800"/>
                <a:buFont typeface="Calibri"/>
                <a:buNone/>
              </a:pPr>
              <a:r>
                <a:rPr b="0" i="0" lang="es-US" sz="4800" u="none" cap="none" strike="noStrike">
                  <a:solidFill>
                    <a:schemeClr val="dk1"/>
                  </a:solidFill>
                  <a:latin typeface="Calibri"/>
                  <a:ea typeface="Calibri"/>
                  <a:cs typeface="Calibri"/>
                  <a:sym typeface="Calibri"/>
                </a:rPr>
                <a:t>Objetivo de proyecto</a:t>
              </a:r>
              <a:endParaRPr b="0" i="0" sz="4800" u="none" cap="none" strike="noStrike">
                <a:solidFill>
                  <a:schemeClr val="dk1"/>
                </a:solidFill>
                <a:latin typeface="Calibri"/>
                <a:ea typeface="Calibri"/>
                <a:cs typeface="Calibri"/>
                <a:sym typeface="Calibri"/>
              </a:endParaRPr>
            </a:p>
          </p:txBody>
        </p:sp>
        <p:cxnSp>
          <p:nvCxnSpPr>
            <p:cNvPr id="137" name="Google Shape;137;p3"/>
            <p:cNvCxnSpPr/>
            <p:nvPr/>
          </p:nvCxnSpPr>
          <p:spPr>
            <a:xfrm>
              <a:off x="0" y="1130396"/>
              <a:ext cx="6797675" cy="0"/>
            </a:xfrm>
            <a:prstGeom prst="straightConnector1">
              <a:avLst/>
            </a:prstGeom>
            <a:solidFill>
              <a:srgbClr val="AD5731"/>
            </a:solidFill>
            <a:ln cap="flat" cmpd="sng" w="15875">
              <a:solidFill>
                <a:srgbClr val="AD5731"/>
              </a:solidFill>
              <a:prstDash val="solid"/>
              <a:round/>
              <a:headEnd len="sm" w="sm" type="none"/>
              <a:tailEnd len="sm" w="sm" type="none"/>
            </a:ln>
          </p:spPr>
        </p:cxnSp>
        <p:sp>
          <p:nvSpPr>
            <p:cNvPr id="138" name="Google Shape;138;p3"/>
            <p:cNvSpPr/>
            <p:nvPr/>
          </p:nvSpPr>
          <p:spPr>
            <a:xfrm>
              <a:off x="0" y="1130396"/>
              <a:ext cx="6797675" cy="11297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txBox="1"/>
            <p:nvPr/>
          </p:nvSpPr>
          <p:spPr>
            <a:xfrm>
              <a:off x="0" y="1130396"/>
              <a:ext cx="6797675" cy="1129706"/>
            </a:xfrm>
            <a:prstGeom prst="rect">
              <a:avLst/>
            </a:prstGeom>
            <a:noFill/>
            <a:ln>
              <a:noFill/>
            </a:ln>
          </p:spPr>
          <p:txBody>
            <a:bodyPr anchorCtr="0" anchor="t" bIns="182875" lIns="182875" spcFirstLastPara="1" rIns="182875" wrap="square" tIns="182875">
              <a:noAutofit/>
            </a:bodyPr>
            <a:lstStyle/>
            <a:p>
              <a:pPr indent="0" lvl="0" marL="0" marR="0" rtl="0" algn="l">
                <a:lnSpc>
                  <a:spcPct val="90000"/>
                </a:lnSpc>
                <a:spcBef>
                  <a:spcPts val="0"/>
                </a:spcBef>
                <a:spcAft>
                  <a:spcPts val="0"/>
                </a:spcAft>
                <a:buClr>
                  <a:schemeClr val="dk1"/>
                </a:buClr>
                <a:buSzPts val="4800"/>
                <a:buFont typeface="Calibri"/>
                <a:buNone/>
              </a:pPr>
              <a:r>
                <a:rPr b="0" i="0" lang="es-US" sz="4800" u="none" cap="none" strike="noStrike">
                  <a:solidFill>
                    <a:schemeClr val="dk1"/>
                  </a:solidFill>
                  <a:latin typeface="Calibri"/>
                  <a:ea typeface="Calibri"/>
                  <a:cs typeface="Calibri"/>
                  <a:sym typeface="Calibri"/>
                </a:rPr>
                <a:t>Plan de proyecto</a:t>
              </a:r>
              <a:endParaRPr b="0" i="0" sz="4800" u="none" cap="none" strike="noStrike">
                <a:solidFill>
                  <a:schemeClr val="dk1"/>
                </a:solidFill>
                <a:latin typeface="Calibri"/>
                <a:ea typeface="Calibri"/>
                <a:cs typeface="Calibri"/>
                <a:sym typeface="Calibri"/>
              </a:endParaRPr>
            </a:p>
          </p:txBody>
        </p:sp>
        <p:cxnSp>
          <p:nvCxnSpPr>
            <p:cNvPr id="140" name="Google Shape;140;p3"/>
            <p:cNvCxnSpPr/>
            <p:nvPr/>
          </p:nvCxnSpPr>
          <p:spPr>
            <a:xfrm>
              <a:off x="0" y="2260102"/>
              <a:ext cx="6797675" cy="0"/>
            </a:xfrm>
            <a:prstGeom prst="straightConnector1">
              <a:avLst/>
            </a:prstGeom>
            <a:solidFill>
              <a:srgbClr val="9E5636"/>
            </a:solidFill>
            <a:ln cap="flat" cmpd="sng" w="15875">
              <a:solidFill>
                <a:srgbClr val="9E5636"/>
              </a:solidFill>
              <a:prstDash val="solid"/>
              <a:round/>
              <a:headEnd len="sm" w="sm" type="none"/>
              <a:tailEnd len="sm" w="sm" type="none"/>
            </a:ln>
          </p:spPr>
        </p:cxnSp>
        <p:sp>
          <p:nvSpPr>
            <p:cNvPr id="141" name="Google Shape;141;p3"/>
            <p:cNvSpPr/>
            <p:nvPr/>
          </p:nvSpPr>
          <p:spPr>
            <a:xfrm>
              <a:off x="0" y="2260102"/>
              <a:ext cx="6797675" cy="11297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txBox="1"/>
            <p:nvPr/>
          </p:nvSpPr>
          <p:spPr>
            <a:xfrm>
              <a:off x="0" y="2260102"/>
              <a:ext cx="6797675" cy="1129706"/>
            </a:xfrm>
            <a:prstGeom prst="rect">
              <a:avLst/>
            </a:prstGeom>
            <a:noFill/>
            <a:ln>
              <a:noFill/>
            </a:ln>
          </p:spPr>
          <p:txBody>
            <a:bodyPr anchorCtr="0" anchor="t" bIns="182875" lIns="182875" spcFirstLastPara="1" rIns="182875" wrap="square" tIns="182875">
              <a:noAutofit/>
            </a:bodyPr>
            <a:lstStyle/>
            <a:p>
              <a:pPr indent="0" lvl="0" marL="0" marR="0" rtl="0" algn="l">
                <a:lnSpc>
                  <a:spcPct val="90000"/>
                </a:lnSpc>
                <a:spcBef>
                  <a:spcPts val="0"/>
                </a:spcBef>
                <a:spcAft>
                  <a:spcPts val="0"/>
                </a:spcAft>
                <a:buClr>
                  <a:schemeClr val="dk1"/>
                </a:buClr>
                <a:buSzPts val="4800"/>
                <a:buFont typeface="Calibri"/>
                <a:buNone/>
              </a:pPr>
              <a:r>
                <a:rPr b="0" i="0" lang="es-US" sz="4800" u="none" cap="none" strike="noStrike">
                  <a:solidFill>
                    <a:schemeClr val="dk1"/>
                  </a:solidFill>
                  <a:latin typeface="Calibri"/>
                  <a:ea typeface="Calibri"/>
                  <a:cs typeface="Calibri"/>
                  <a:sym typeface="Calibri"/>
                </a:rPr>
                <a:t>Entregables</a:t>
              </a:r>
              <a:endParaRPr b="0" i="0" sz="4800" u="none" cap="none" strike="noStrike">
                <a:solidFill>
                  <a:schemeClr val="dk1"/>
                </a:solidFill>
                <a:latin typeface="Calibri"/>
                <a:ea typeface="Calibri"/>
                <a:cs typeface="Calibri"/>
                <a:sym typeface="Calibri"/>
              </a:endParaRPr>
            </a:p>
          </p:txBody>
        </p:sp>
        <p:cxnSp>
          <p:nvCxnSpPr>
            <p:cNvPr id="143" name="Google Shape;143;p3"/>
            <p:cNvCxnSpPr/>
            <p:nvPr/>
          </p:nvCxnSpPr>
          <p:spPr>
            <a:xfrm>
              <a:off x="0" y="3389809"/>
              <a:ext cx="6797675" cy="0"/>
            </a:xfrm>
            <a:prstGeom prst="straightConnector1">
              <a:avLst/>
            </a:prstGeom>
            <a:solidFill>
              <a:srgbClr val="91553B"/>
            </a:solidFill>
            <a:ln cap="flat" cmpd="sng" w="15875">
              <a:solidFill>
                <a:srgbClr val="91553B"/>
              </a:solidFill>
              <a:prstDash val="solid"/>
              <a:round/>
              <a:headEnd len="sm" w="sm" type="none"/>
              <a:tailEnd len="sm" w="sm" type="none"/>
            </a:ln>
          </p:spPr>
        </p:cxnSp>
        <p:sp>
          <p:nvSpPr>
            <p:cNvPr id="144" name="Google Shape;144;p3"/>
            <p:cNvSpPr/>
            <p:nvPr/>
          </p:nvSpPr>
          <p:spPr>
            <a:xfrm>
              <a:off x="0" y="3389809"/>
              <a:ext cx="6797675" cy="11297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txBox="1"/>
            <p:nvPr/>
          </p:nvSpPr>
          <p:spPr>
            <a:xfrm>
              <a:off x="0" y="3389809"/>
              <a:ext cx="6797675" cy="1129706"/>
            </a:xfrm>
            <a:prstGeom prst="rect">
              <a:avLst/>
            </a:prstGeom>
            <a:noFill/>
            <a:ln>
              <a:noFill/>
            </a:ln>
          </p:spPr>
          <p:txBody>
            <a:bodyPr anchorCtr="0" anchor="t" bIns="182875" lIns="182875" spcFirstLastPara="1" rIns="182875" wrap="square" tIns="182875">
              <a:noAutofit/>
            </a:bodyPr>
            <a:lstStyle/>
            <a:p>
              <a:pPr indent="0" lvl="0" marL="0" marR="0" rtl="0" algn="l">
                <a:lnSpc>
                  <a:spcPct val="90000"/>
                </a:lnSpc>
                <a:spcBef>
                  <a:spcPts val="0"/>
                </a:spcBef>
                <a:spcAft>
                  <a:spcPts val="0"/>
                </a:spcAft>
                <a:buClr>
                  <a:schemeClr val="dk1"/>
                </a:buClr>
                <a:buSzPts val="4800"/>
                <a:buFont typeface="Calibri"/>
                <a:buNone/>
              </a:pPr>
              <a:r>
                <a:rPr b="0" i="0" lang="es-US" sz="4800" u="none" cap="none" strike="noStrike">
                  <a:solidFill>
                    <a:schemeClr val="dk1"/>
                  </a:solidFill>
                  <a:latin typeface="Calibri"/>
                  <a:ea typeface="Calibri"/>
                  <a:cs typeface="Calibri"/>
                  <a:sym typeface="Calibri"/>
                </a:rPr>
                <a:t>Mockup Sistema</a:t>
              </a:r>
              <a:endParaRPr b="0" i="0" sz="4800" u="none" cap="none" strike="noStrike">
                <a:solidFill>
                  <a:schemeClr val="dk1"/>
                </a:solidFill>
                <a:latin typeface="Calibri"/>
                <a:ea typeface="Calibri"/>
                <a:cs typeface="Calibri"/>
                <a:sym typeface="Calibri"/>
              </a:endParaRPr>
            </a:p>
          </p:txBody>
        </p:sp>
        <p:cxnSp>
          <p:nvCxnSpPr>
            <p:cNvPr id="146" name="Google Shape;146;p3"/>
            <p:cNvCxnSpPr/>
            <p:nvPr/>
          </p:nvCxnSpPr>
          <p:spPr>
            <a:xfrm>
              <a:off x="0" y="4519515"/>
              <a:ext cx="6797675" cy="0"/>
            </a:xfrm>
            <a:prstGeom prst="straightConnector1">
              <a:avLst/>
            </a:prstGeom>
            <a:solidFill>
              <a:srgbClr val="84543F"/>
            </a:solidFill>
            <a:ln cap="flat" cmpd="sng" w="15875">
              <a:solidFill>
                <a:srgbClr val="84543F"/>
              </a:solidFill>
              <a:prstDash val="solid"/>
              <a:round/>
              <a:headEnd len="sm" w="sm" type="none"/>
              <a:tailEnd len="sm" w="sm" type="none"/>
            </a:ln>
          </p:spPr>
        </p:cxnSp>
        <p:sp>
          <p:nvSpPr>
            <p:cNvPr id="147" name="Google Shape;147;p3"/>
            <p:cNvSpPr/>
            <p:nvPr/>
          </p:nvSpPr>
          <p:spPr>
            <a:xfrm>
              <a:off x="0" y="4519515"/>
              <a:ext cx="6797675" cy="11297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txBox="1"/>
            <p:nvPr/>
          </p:nvSpPr>
          <p:spPr>
            <a:xfrm>
              <a:off x="0" y="4519515"/>
              <a:ext cx="6797675" cy="1129706"/>
            </a:xfrm>
            <a:prstGeom prst="rect">
              <a:avLst/>
            </a:prstGeom>
            <a:noFill/>
            <a:ln>
              <a:noFill/>
            </a:ln>
          </p:spPr>
          <p:txBody>
            <a:bodyPr anchorCtr="0" anchor="t" bIns="182875" lIns="182875" spcFirstLastPara="1" rIns="182875" wrap="square" tIns="182875">
              <a:noAutofit/>
            </a:bodyPr>
            <a:lstStyle/>
            <a:p>
              <a:pPr indent="0" lvl="0" marL="0" marR="0" rtl="0" algn="l">
                <a:lnSpc>
                  <a:spcPct val="90000"/>
                </a:lnSpc>
                <a:spcBef>
                  <a:spcPts val="0"/>
                </a:spcBef>
                <a:spcAft>
                  <a:spcPts val="0"/>
                </a:spcAft>
                <a:buClr>
                  <a:schemeClr val="dk1"/>
                </a:buClr>
                <a:buSzPts val="4800"/>
                <a:buFont typeface="Calibri"/>
                <a:buNone/>
              </a:pPr>
              <a:r>
                <a:rPr b="0" i="0" lang="es-US" sz="4800" u="none" cap="none" strike="noStrike">
                  <a:solidFill>
                    <a:schemeClr val="dk1"/>
                  </a:solidFill>
                  <a:latin typeface="Calibri"/>
                  <a:ea typeface="Calibri"/>
                  <a:cs typeface="Calibri"/>
                  <a:sym typeface="Calibri"/>
                </a:rPr>
                <a:t>Matriz de responsabilidad</a:t>
              </a:r>
              <a:endParaRPr b="0" i="0" sz="4800" u="none" cap="none" strike="noStrik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2e92e6af38_2_0"/>
          <p:cNvSpPr txBox="1"/>
          <p:nvPr>
            <p:ph type="title"/>
          </p:nvPr>
        </p:nvSpPr>
        <p:spPr>
          <a:xfrm>
            <a:off x="1097275" y="857001"/>
            <a:ext cx="10058400" cy="7374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s-US"/>
              <a:t>Diagrama/Planilla EDT</a:t>
            </a:r>
            <a:endParaRPr/>
          </a:p>
        </p:txBody>
      </p:sp>
      <p:sp>
        <p:nvSpPr>
          <p:cNvPr id="154" name="Google Shape;154;g12e92e6af38_2_0"/>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387350" lvl="0" marL="457200" rtl="0" algn="l">
              <a:spcBef>
                <a:spcPts val="1200"/>
              </a:spcBef>
              <a:spcAft>
                <a:spcPts val="0"/>
              </a:spcAft>
              <a:buSzPts val="2500"/>
              <a:buChar char="-"/>
            </a:pPr>
            <a:r>
              <a:rPr lang="es-US" sz="2700"/>
              <a:t>1.1 Inicio</a:t>
            </a:r>
            <a:endParaRPr sz="2700"/>
          </a:p>
          <a:p>
            <a:pPr indent="-387350" lvl="0" marL="457200" rtl="0" algn="l">
              <a:spcBef>
                <a:spcPts val="0"/>
              </a:spcBef>
              <a:spcAft>
                <a:spcPts val="0"/>
              </a:spcAft>
              <a:buSzPts val="2500"/>
              <a:buChar char="-"/>
            </a:pPr>
            <a:r>
              <a:rPr lang="es-US" sz="2700"/>
              <a:t>1.2 </a:t>
            </a:r>
            <a:r>
              <a:rPr lang="es-US" sz="2700"/>
              <a:t>Planificación</a:t>
            </a:r>
            <a:endParaRPr sz="2700"/>
          </a:p>
          <a:p>
            <a:pPr indent="-387350" lvl="0" marL="457200" rtl="0" algn="l">
              <a:spcBef>
                <a:spcPts val="0"/>
              </a:spcBef>
              <a:spcAft>
                <a:spcPts val="0"/>
              </a:spcAft>
              <a:buSzPts val="2500"/>
              <a:buChar char="-"/>
            </a:pPr>
            <a:r>
              <a:rPr lang="es-US" sz="2700"/>
              <a:t>1.3 </a:t>
            </a:r>
            <a:r>
              <a:rPr lang="es-US" sz="2700"/>
              <a:t>Análisis</a:t>
            </a:r>
            <a:endParaRPr sz="2700"/>
          </a:p>
          <a:p>
            <a:pPr indent="-387350" lvl="0" marL="457200" rtl="0" algn="l">
              <a:spcBef>
                <a:spcPts val="0"/>
              </a:spcBef>
              <a:spcAft>
                <a:spcPts val="0"/>
              </a:spcAft>
              <a:buSzPts val="2500"/>
              <a:buChar char="-"/>
            </a:pPr>
            <a:r>
              <a:rPr lang="es-US" sz="2700"/>
              <a:t>1.4 Diseño</a:t>
            </a:r>
            <a:endParaRPr sz="2700"/>
          </a:p>
          <a:p>
            <a:pPr indent="-387350" lvl="0" marL="457200" rtl="0" algn="l">
              <a:spcBef>
                <a:spcPts val="0"/>
              </a:spcBef>
              <a:spcAft>
                <a:spcPts val="0"/>
              </a:spcAft>
              <a:buSzPts val="2500"/>
              <a:buChar char="-"/>
            </a:pPr>
            <a:r>
              <a:rPr lang="es-US" sz="2700"/>
              <a:t>1.5 </a:t>
            </a:r>
            <a:r>
              <a:rPr lang="es-US" sz="2700"/>
              <a:t>Construcción</a:t>
            </a:r>
            <a:endParaRPr sz="2700"/>
          </a:p>
          <a:p>
            <a:pPr indent="-387350" lvl="0" marL="457200" rtl="0" algn="l">
              <a:spcBef>
                <a:spcPts val="0"/>
              </a:spcBef>
              <a:spcAft>
                <a:spcPts val="0"/>
              </a:spcAft>
              <a:buSzPts val="2500"/>
              <a:buChar char="-"/>
            </a:pPr>
            <a:r>
              <a:rPr lang="es-US" sz="2700"/>
              <a:t>1.6 </a:t>
            </a:r>
            <a:r>
              <a:rPr lang="es-US" sz="2700"/>
              <a:t>Implementación</a:t>
            </a:r>
            <a:endParaRPr sz="2700"/>
          </a:p>
          <a:p>
            <a:pPr indent="-387350" lvl="0" marL="457200" rtl="0" algn="l">
              <a:spcBef>
                <a:spcPts val="0"/>
              </a:spcBef>
              <a:spcAft>
                <a:spcPts val="0"/>
              </a:spcAft>
              <a:buSzPts val="2500"/>
              <a:buChar char="-"/>
            </a:pPr>
            <a:r>
              <a:rPr lang="es-US" sz="2700"/>
              <a:t>1.7 Cierre</a:t>
            </a:r>
            <a:endParaRPr sz="2700"/>
          </a:p>
          <a:p>
            <a:pPr indent="0" lvl="0" marL="0" rtl="0" algn="l">
              <a:spcBef>
                <a:spcPts val="1200"/>
              </a:spcBef>
              <a:spcAft>
                <a:spcPts val="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2e92e6af38_2_7"/>
          <p:cNvSpPr txBox="1"/>
          <p:nvPr>
            <p:ph type="title"/>
          </p:nvPr>
        </p:nvSpPr>
        <p:spPr>
          <a:xfrm>
            <a:off x="1097275" y="788201"/>
            <a:ext cx="10058400" cy="754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s-US"/>
              <a:t>Matriz de Responsabilidades</a:t>
            </a:r>
            <a:endParaRPr/>
          </a:p>
        </p:txBody>
      </p:sp>
      <p:sp>
        <p:nvSpPr>
          <p:cNvPr id="160" name="Google Shape;160;g12e92e6af38_2_7"/>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168" name="Google Shape;168;p4"/>
          <p:cNvSpPr/>
          <p:nvPr/>
        </p:nvSpPr>
        <p:spPr>
          <a:xfrm>
            <a:off x="0" y="0"/>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4"/>
          <p:cNvSpPr txBox="1"/>
          <p:nvPr>
            <p:ph type="title"/>
          </p:nvPr>
        </p:nvSpPr>
        <p:spPr>
          <a:xfrm>
            <a:off x="633999" y="4550229"/>
            <a:ext cx="10909073" cy="105765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6000"/>
              <a:buFont typeface="Calibri"/>
              <a:buNone/>
            </a:pPr>
            <a:r>
              <a:rPr lang="es-US" sz="6000">
                <a:solidFill>
                  <a:srgbClr val="262626"/>
                </a:solidFill>
              </a:rPr>
              <a:t>Proyecto</a:t>
            </a:r>
            <a:endParaRPr/>
          </a:p>
        </p:txBody>
      </p:sp>
      <p:sp>
        <p:nvSpPr>
          <p:cNvPr id="170" name="Google Shape;170;p4"/>
          <p:cNvSpPr txBox="1"/>
          <p:nvPr>
            <p:ph idx="1" type="body"/>
          </p:nvPr>
        </p:nvSpPr>
        <p:spPr>
          <a:xfrm>
            <a:off x="633999" y="5727515"/>
            <a:ext cx="10925101" cy="51547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00"/>
              <a:buNone/>
            </a:pPr>
            <a:r>
              <a:rPr lang="es-US" cap="none">
                <a:solidFill>
                  <a:srgbClr val="262626"/>
                </a:solidFill>
                <a:latin typeface="Calibri"/>
                <a:ea typeface="Calibri"/>
                <a:cs typeface="Calibri"/>
                <a:sym typeface="Calibri"/>
              </a:rPr>
              <a:t>DESCRIPCION </a:t>
            </a:r>
            <a:r>
              <a:rPr lang="es-US" cap="none">
                <a:solidFill>
                  <a:srgbClr val="262626"/>
                </a:solidFill>
                <a:latin typeface="Calibri"/>
                <a:ea typeface="Calibri"/>
                <a:cs typeface="Calibri"/>
                <a:sym typeface="Calibri"/>
              </a:rPr>
              <a:t>E INFRAESTRUCTURA</a:t>
            </a:r>
            <a:endParaRPr/>
          </a:p>
        </p:txBody>
      </p:sp>
      <p:pic>
        <p:nvPicPr>
          <p:cNvPr descr="Fondo de tecnología de bloques y redes azules" id="171" name="Google Shape;171;p4"/>
          <p:cNvPicPr preferRelativeResize="0"/>
          <p:nvPr/>
        </p:nvPicPr>
        <p:blipFill rotWithShape="1">
          <a:blip r:embed="rId3">
            <a:alphaModFix/>
          </a:blip>
          <a:srcRect b="20664" l="0" r="-1" t="20664"/>
          <a:stretch/>
        </p:blipFill>
        <p:spPr>
          <a:xfrm>
            <a:off x="635457" y="640080"/>
            <a:ext cx="10916463" cy="3602736"/>
          </a:xfrm>
          <a:prstGeom prst="rect">
            <a:avLst/>
          </a:prstGeom>
          <a:noFill/>
          <a:ln>
            <a:noFill/>
          </a:ln>
        </p:spPr>
      </p:pic>
      <p:cxnSp>
        <p:nvCxnSpPr>
          <p:cNvPr id="172" name="Google Shape;172;p4"/>
          <p:cNvCxnSpPr/>
          <p:nvPr/>
        </p:nvCxnSpPr>
        <p:spPr>
          <a:xfrm>
            <a:off x="721086" y="5618770"/>
            <a:ext cx="10515600" cy="0"/>
          </a:xfrm>
          <a:prstGeom prst="straightConnector1">
            <a:avLst/>
          </a:prstGeom>
          <a:noFill/>
          <a:ln cap="flat" cmpd="sng" w="9525">
            <a:solidFill>
              <a:schemeClr val="dk2">
                <a:alpha val="89803"/>
              </a:schemeClr>
            </a:solidFill>
            <a:prstDash val="solid"/>
            <a:round/>
            <a:headEnd len="sm" w="sm" type="none"/>
            <a:tailEnd len="sm" w="sm" type="none"/>
          </a:ln>
        </p:spPr>
      </p:cxnSp>
      <p:sp>
        <p:nvSpPr>
          <p:cNvPr id="173" name="Google Shape;173;p4"/>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9"/>
                                        </p:tgtEl>
                                        <p:attrNameLst>
                                          <p:attrName>style.visibility</p:attrName>
                                        </p:attrNameLst>
                                      </p:cBhvr>
                                      <p:to>
                                        <p:strVal val="visible"/>
                                      </p:to>
                                    </p:set>
                                    <p:animEffect filter="fade" transition="in">
                                      <p:cBhvr>
                                        <p:cTn dur="7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US"/>
              <a:t>Descripcion y Objetivo</a:t>
            </a:r>
            <a:endParaRPr/>
          </a:p>
        </p:txBody>
      </p:sp>
      <p:sp>
        <p:nvSpPr>
          <p:cNvPr id="180" name="Google Shape;180;p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14300" lvl="0" marL="91440" rtl="0" algn="just">
              <a:lnSpc>
                <a:spcPct val="90000"/>
              </a:lnSpc>
              <a:spcBef>
                <a:spcPts val="0"/>
              </a:spcBef>
              <a:spcAft>
                <a:spcPts val="0"/>
              </a:spcAft>
              <a:buSzPts val="1800"/>
              <a:buFont typeface="Arial"/>
              <a:buChar char="•"/>
            </a:pPr>
            <a:r>
              <a:rPr b="0" i="0" lang="es-US" sz="1800" u="none" strike="noStrike">
                <a:solidFill>
                  <a:srgbClr val="000000"/>
                </a:solidFill>
                <a:latin typeface="Calibri"/>
                <a:ea typeface="Calibri"/>
                <a:cs typeface="Calibri"/>
                <a:sym typeface="Calibri"/>
              </a:rPr>
              <a:t>Infraestructura</a:t>
            </a:r>
            <a:endParaRPr/>
          </a:p>
          <a:p>
            <a:pPr indent="-114300" lvl="0" marL="91440" rtl="0" algn="just">
              <a:lnSpc>
                <a:spcPct val="90000"/>
              </a:lnSpc>
              <a:spcBef>
                <a:spcPts val="0"/>
              </a:spcBef>
              <a:spcAft>
                <a:spcPts val="0"/>
              </a:spcAft>
              <a:buSzPts val="1800"/>
              <a:buFont typeface="Arial"/>
              <a:buChar char="•"/>
            </a:pPr>
            <a:r>
              <a:rPr b="0" i="0" lang="es-US" sz="1800" u="none" strike="noStrike">
                <a:solidFill>
                  <a:srgbClr val="000000"/>
                </a:solidFill>
                <a:latin typeface="Calibri"/>
                <a:ea typeface="Calibri"/>
                <a:cs typeface="Calibri"/>
                <a:sym typeface="Calibri"/>
              </a:rPr>
              <a:t>Aplicación para clientes (Front-End)</a:t>
            </a:r>
            <a:endParaRPr/>
          </a:p>
          <a:p>
            <a:pPr indent="-114300" lvl="0" marL="91440" rtl="0" algn="just">
              <a:lnSpc>
                <a:spcPct val="90000"/>
              </a:lnSpc>
              <a:spcBef>
                <a:spcPts val="0"/>
              </a:spcBef>
              <a:spcAft>
                <a:spcPts val="0"/>
              </a:spcAft>
              <a:buSzPts val="1800"/>
              <a:buFont typeface="Arial"/>
              <a:buChar char="•"/>
            </a:pPr>
            <a:r>
              <a:rPr b="0" i="0" lang="es-US" sz="1800" u="none" strike="noStrike">
                <a:solidFill>
                  <a:srgbClr val="000000"/>
                </a:solidFill>
                <a:latin typeface="Calibri"/>
                <a:ea typeface="Calibri"/>
                <a:cs typeface="Calibri"/>
                <a:sym typeface="Calibri"/>
              </a:rPr>
              <a:t>Software para mantención interna (Admininstrador) </a:t>
            </a:r>
            <a:endParaRPr/>
          </a:p>
          <a:p>
            <a:pPr indent="0" lvl="0" marL="91440" rtl="0" algn="just">
              <a:lnSpc>
                <a:spcPct val="90000"/>
              </a:lnSpc>
              <a:spcBef>
                <a:spcPts val="0"/>
              </a:spcBef>
              <a:spcAft>
                <a:spcPts val="0"/>
              </a:spcAft>
              <a:buSzPts val="1800"/>
              <a:buFont typeface="Arial"/>
              <a:buNone/>
            </a:pPr>
            <a:r>
              <a:t/>
            </a:r>
            <a:endParaRPr sz="1800">
              <a:solidFill>
                <a:srgbClr val="000000"/>
              </a:solidFill>
              <a:latin typeface="Calibri"/>
              <a:ea typeface="Calibri"/>
              <a:cs typeface="Calibri"/>
              <a:sym typeface="Calibri"/>
            </a:endParaRPr>
          </a:p>
          <a:p>
            <a:pPr indent="-114300" lvl="0" marL="91440" rtl="0" algn="just">
              <a:lnSpc>
                <a:spcPct val="90000"/>
              </a:lnSpc>
              <a:spcBef>
                <a:spcPts val="0"/>
              </a:spcBef>
              <a:spcAft>
                <a:spcPts val="0"/>
              </a:spcAft>
              <a:buSzPts val="1800"/>
              <a:buFont typeface="Arial"/>
              <a:buChar char="•"/>
            </a:pPr>
            <a:r>
              <a:rPr b="0" i="0" lang="es-US" sz="1800" u="none" strike="noStrike">
                <a:solidFill>
                  <a:srgbClr val="000000"/>
                </a:solidFill>
                <a:latin typeface="Calibri"/>
                <a:ea typeface="Calibri"/>
                <a:cs typeface="Calibri"/>
                <a:sym typeface="Calibri"/>
              </a:rPr>
              <a:t>Nuestro sistema informático contará con un inventario de los hoteles, el sistema permitirá  saber qué habitaciones están disponible de cada hotel, el sistema permitirá registrar a cada uno de los clientes, el sistema permitirá que las reservas deba identificar al cliente y el periodo de uso, el sistema permitirá por cada hotelera ofrecer reservas a las habitaciones, el sistema ofrecerá descuentos las cuales deben estar avaladas por nuestra gerencia de hoteles, el sistema permitirá arrendar el centro de eventos de cada hotel, el sistema permitirá generar reportes de cada día de cuantas habitaciones están ocupadas o desocupadas junto a su respectivo precio de cada una y por último contaremos con mantenedores de  maestros de datos. </a:t>
            </a:r>
            <a:endParaRPr b="0" i="0" sz="1800" u="none" strike="noStrike">
              <a:solidFill>
                <a:srgbClr val="000000"/>
              </a:solidFill>
              <a:latin typeface="Calibri"/>
              <a:ea typeface="Calibri"/>
              <a:cs typeface="Calibri"/>
              <a:sym typeface="Calibri"/>
            </a:endParaRPr>
          </a:p>
          <a:p>
            <a:pPr indent="0" lvl="0" marL="91440" rtl="0" algn="l">
              <a:lnSpc>
                <a:spcPct val="90000"/>
              </a:lnSpc>
              <a:spcBef>
                <a:spcPts val="1200"/>
              </a:spcBef>
              <a:spcAft>
                <a:spcPts val="0"/>
              </a:spcAft>
              <a:buSzPts val="2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sp>
        <p:nvSpPr>
          <p:cNvPr id="185" name="Google Shape;185;p6"/>
          <p:cNvSpPr/>
          <p:nvPr/>
        </p:nvSpPr>
        <p:spPr>
          <a:xfrm>
            <a:off x="0" y="0"/>
            <a:ext cx="1218631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6" name="Google Shape;186;p6"/>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txBox="1"/>
          <p:nvPr>
            <p:ph type="title"/>
          </p:nvPr>
        </p:nvSpPr>
        <p:spPr>
          <a:xfrm>
            <a:off x="492370" y="516835"/>
            <a:ext cx="3084844" cy="577284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FFFFFF"/>
              </a:buClr>
              <a:buSzPts val="3600"/>
              <a:buFont typeface="Calibri"/>
              <a:buNone/>
            </a:pPr>
            <a:r>
              <a:rPr lang="es-US" sz="3600">
                <a:solidFill>
                  <a:srgbClr val="FFFFFF"/>
                </a:solidFill>
              </a:rPr>
              <a:t>Planes de Proyecto</a:t>
            </a:r>
            <a:endParaRPr sz="3600">
              <a:solidFill>
                <a:srgbClr val="FFFFFF"/>
              </a:solidFill>
            </a:endParaRPr>
          </a:p>
        </p:txBody>
      </p:sp>
      <p:sp>
        <p:nvSpPr>
          <p:cNvPr id="188" name="Google Shape;188;p6"/>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6"/>
          <p:cNvGrpSpPr/>
          <p:nvPr/>
        </p:nvGrpSpPr>
        <p:grpSpPr>
          <a:xfrm>
            <a:off x="5673671" y="646326"/>
            <a:ext cx="4934058" cy="5636785"/>
            <a:chOff x="931808" y="6563"/>
            <a:chExt cx="4934058" cy="5636785"/>
          </a:xfrm>
        </p:grpSpPr>
        <p:sp>
          <p:nvSpPr>
            <p:cNvPr id="190" name="Google Shape;190;p6"/>
            <p:cNvSpPr/>
            <p:nvPr/>
          </p:nvSpPr>
          <p:spPr>
            <a:xfrm>
              <a:off x="1374172" y="6563"/>
              <a:ext cx="1383804" cy="1383804"/>
            </a:xfrm>
            <a:prstGeom prst="ellipse">
              <a:avLst/>
            </a:prstGeom>
            <a:solidFill>
              <a:srgbClr val="BB58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1669081" y="301473"/>
              <a:ext cx="793986" cy="793986"/>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931808" y="1821389"/>
              <a:ext cx="2268532"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txBox="1"/>
            <p:nvPr/>
          </p:nvSpPr>
          <p:spPr>
            <a:xfrm>
              <a:off x="931808" y="1821389"/>
              <a:ext cx="2268532"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500"/>
                <a:buFont typeface="Calibri"/>
                <a:buNone/>
              </a:pPr>
              <a:r>
                <a:rPr b="1" i="0" lang="es-US" sz="2500" u="none" cap="none" strike="noStrike">
                  <a:solidFill>
                    <a:schemeClr val="dk1"/>
                  </a:solidFill>
                  <a:latin typeface="Calibri"/>
                  <a:ea typeface="Calibri"/>
                  <a:cs typeface="Calibri"/>
                  <a:sym typeface="Calibri"/>
                </a:rPr>
                <a:t>PLAN DE CALIDAD</a:t>
              </a:r>
              <a:endParaRPr b="0" i="0" sz="2500" u="none" cap="none" strike="noStrike">
                <a:solidFill>
                  <a:schemeClr val="dk1"/>
                </a:solidFill>
                <a:latin typeface="Calibri"/>
                <a:ea typeface="Calibri"/>
                <a:cs typeface="Calibri"/>
                <a:sym typeface="Calibri"/>
              </a:endParaRPr>
            </a:p>
          </p:txBody>
        </p:sp>
        <p:sp>
          <p:nvSpPr>
            <p:cNvPr id="194" name="Google Shape;194;p6"/>
            <p:cNvSpPr/>
            <p:nvPr/>
          </p:nvSpPr>
          <p:spPr>
            <a:xfrm>
              <a:off x="4039697" y="6563"/>
              <a:ext cx="1383804" cy="138380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4334606" y="301473"/>
              <a:ext cx="793986" cy="793986"/>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3597334" y="1821389"/>
              <a:ext cx="2268532"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txBox="1"/>
            <p:nvPr/>
          </p:nvSpPr>
          <p:spPr>
            <a:xfrm>
              <a:off x="3597334" y="1821389"/>
              <a:ext cx="2268532"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500"/>
                <a:buFont typeface="Calibri"/>
                <a:buNone/>
              </a:pPr>
              <a:r>
                <a:rPr b="1" i="0" lang="es-US" sz="2500" u="none" cap="none" strike="noStrike">
                  <a:solidFill>
                    <a:schemeClr val="dk1"/>
                  </a:solidFill>
                  <a:latin typeface="Calibri"/>
                  <a:ea typeface="Calibri"/>
                  <a:cs typeface="Calibri"/>
                  <a:sym typeface="Calibri"/>
                </a:rPr>
                <a:t>PLAN DE COSTOS</a:t>
              </a:r>
              <a:endParaRPr b="0" i="0" sz="2500" u="none" cap="none" strike="noStrike">
                <a:solidFill>
                  <a:schemeClr val="dk1"/>
                </a:solidFill>
                <a:latin typeface="Calibri"/>
                <a:ea typeface="Calibri"/>
                <a:cs typeface="Calibri"/>
                <a:sym typeface="Calibri"/>
              </a:endParaRPr>
            </a:p>
          </p:txBody>
        </p:sp>
        <p:sp>
          <p:nvSpPr>
            <p:cNvPr id="198" name="Google Shape;198;p6"/>
            <p:cNvSpPr/>
            <p:nvPr/>
          </p:nvSpPr>
          <p:spPr>
            <a:xfrm>
              <a:off x="1374172" y="3108522"/>
              <a:ext cx="1383804" cy="1383804"/>
            </a:xfrm>
            <a:prstGeom prst="ellipse">
              <a:avLst/>
            </a:prstGeom>
            <a:solidFill>
              <a:srgbClr val="9B8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1669081" y="3403431"/>
              <a:ext cx="793986" cy="793986"/>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a:off x="931808" y="4923348"/>
              <a:ext cx="2268532"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txBox="1"/>
            <p:nvPr/>
          </p:nvSpPr>
          <p:spPr>
            <a:xfrm>
              <a:off x="931808" y="4923348"/>
              <a:ext cx="2268532"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500"/>
                <a:buFont typeface="Calibri"/>
                <a:buNone/>
              </a:pPr>
              <a:r>
                <a:rPr b="1" i="0" lang="es-US" sz="2500" u="none" cap="none" strike="noStrike">
                  <a:solidFill>
                    <a:schemeClr val="dk1"/>
                  </a:solidFill>
                  <a:latin typeface="Calibri"/>
                  <a:ea typeface="Calibri"/>
                  <a:cs typeface="Calibri"/>
                  <a:sym typeface="Calibri"/>
                </a:rPr>
                <a:t>PLAN DE ADQUISICIONES</a:t>
              </a:r>
              <a:endParaRPr b="0" i="0" sz="2500" u="none" cap="none" strike="noStrike">
                <a:solidFill>
                  <a:schemeClr val="dk1"/>
                </a:solidFill>
                <a:latin typeface="Calibri"/>
                <a:ea typeface="Calibri"/>
                <a:cs typeface="Calibri"/>
                <a:sym typeface="Calibri"/>
              </a:endParaRPr>
            </a:p>
          </p:txBody>
        </p:sp>
        <p:sp>
          <p:nvSpPr>
            <p:cNvPr id="202" name="Google Shape;202;p6"/>
            <p:cNvSpPr/>
            <p:nvPr/>
          </p:nvSpPr>
          <p:spPr>
            <a:xfrm>
              <a:off x="4039697" y="3108522"/>
              <a:ext cx="1383804" cy="1383804"/>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p:nvPr/>
          </p:nvSpPr>
          <p:spPr>
            <a:xfrm>
              <a:off x="4334606" y="3403431"/>
              <a:ext cx="793986" cy="793986"/>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3597334" y="4923348"/>
              <a:ext cx="2268532"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txBox="1"/>
            <p:nvPr/>
          </p:nvSpPr>
          <p:spPr>
            <a:xfrm>
              <a:off x="3597334" y="4923348"/>
              <a:ext cx="2268532"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500"/>
                <a:buFont typeface="Calibri"/>
                <a:buNone/>
              </a:pPr>
              <a:r>
                <a:rPr b="1" i="0" lang="es-US" sz="2500" u="none" cap="none" strike="noStrike">
                  <a:solidFill>
                    <a:schemeClr val="dk1"/>
                  </a:solidFill>
                  <a:latin typeface="Calibri"/>
                  <a:ea typeface="Calibri"/>
                  <a:cs typeface="Calibri"/>
                  <a:sym typeface="Calibri"/>
                </a:rPr>
                <a:t>PLAN DE RIESGOS</a:t>
              </a:r>
              <a:endParaRPr b="0" i="0" sz="2500" u="none" cap="none" strike="noStrike">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7"/>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7"/>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213" name="Google Shape;213;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Representación en 3D de piezas de juego atadas con una cuerda" id="214" name="Google Shape;214;p7"/>
          <p:cNvPicPr preferRelativeResize="0"/>
          <p:nvPr/>
        </p:nvPicPr>
        <p:blipFill rotWithShape="1">
          <a:blip r:embed="rId3">
            <a:alphaModFix/>
          </a:blip>
          <a:srcRect b="0" l="11568" r="37740" t="0"/>
          <a:stretch/>
        </p:blipFill>
        <p:spPr>
          <a:xfrm>
            <a:off x="1886819" y="640080"/>
            <a:ext cx="3770026" cy="5577840"/>
          </a:xfrm>
          <a:prstGeom prst="rect">
            <a:avLst/>
          </a:prstGeom>
          <a:noFill/>
          <a:ln>
            <a:noFill/>
          </a:ln>
        </p:spPr>
      </p:pic>
      <p:sp>
        <p:nvSpPr>
          <p:cNvPr id="215" name="Google Shape;215;p7"/>
          <p:cNvSpPr/>
          <p:nvPr/>
        </p:nvSpPr>
        <p:spPr>
          <a:xfrm>
            <a:off x="7613486" y="0"/>
            <a:ext cx="4584734"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txBox="1"/>
          <p:nvPr>
            <p:ph type="title"/>
          </p:nvPr>
        </p:nvSpPr>
        <p:spPr>
          <a:xfrm>
            <a:off x="8096885" y="640080"/>
            <a:ext cx="3659246" cy="292608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FFFF"/>
              </a:buClr>
              <a:buSzPts val="4400"/>
              <a:buFont typeface="Calibri"/>
              <a:buNone/>
            </a:pPr>
            <a:r>
              <a:rPr lang="es-US" sz="4400">
                <a:solidFill>
                  <a:srgbClr val="FFFFFF"/>
                </a:solidFill>
              </a:rPr>
              <a:t>Requerimientos de los interesados</a:t>
            </a:r>
            <a:endParaRPr sz="4400">
              <a:solidFill>
                <a:srgbClr val="FFFFFF"/>
              </a:solidFill>
            </a:endParaRPr>
          </a:p>
        </p:txBody>
      </p:sp>
      <p:sp>
        <p:nvSpPr>
          <p:cNvPr id="217" name="Google Shape;217;p7"/>
          <p:cNvSpPr/>
          <p:nvPr/>
        </p:nvSpPr>
        <p:spPr>
          <a:xfrm>
            <a:off x="7556906"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cción">
  <a:themeElements>
    <a:clrScheme name="Retrospección">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2022-05-24T18:03:06Z</dcterms:created>
  <dc:creator>Ignacio Pi Cabello</dc:creator>
</cp:coreProperties>
</file>